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2.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sldIdLst>
    <p:sldId id="256" r:id="rId2"/>
    <p:sldId id="1267" r:id="rId3"/>
    <p:sldId id="1199" r:id="rId4"/>
    <p:sldId id="1150" r:id="rId5"/>
    <p:sldId id="1268" r:id="rId6"/>
    <p:sldId id="1159" r:id="rId7"/>
    <p:sldId id="1273" r:id="rId8"/>
    <p:sldId id="1193" r:id="rId9"/>
    <p:sldId id="1200" r:id="rId10"/>
    <p:sldId id="1264" r:id="rId11"/>
    <p:sldId id="1201" r:id="rId12"/>
    <p:sldId id="1206" r:id="rId13"/>
    <p:sldId id="1272" r:id="rId14"/>
    <p:sldId id="1196" r:id="rId15"/>
    <p:sldId id="1194" r:id="rId16"/>
    <p:sldId id="1263" r:id="rId17"/>
    <p:sldId id="1166" r:id="rId18"/>
    <p:sldId id="1266" r:id="rId19"/>
    <p:sldId id="1175" r:id="rId20"/>
    <p:sldId id="1176" r:id="rId21"/>
    <p:sldId id="1178" r:id="rId22"/>
    <p:sldId id="1180" r:id="rId23"/>
    <p:sldId id="1181" r:id="rId24"/>
    <p:sldId id="1207" r:id="rId25"/>
  </p:sldIdLst>
  <p:sldSz cx="12192000" cy="6858000"/>
  <p:notesSz cx="6858000" cy="9144000"/>
  <p:embeddedFontLst>
    <p:embeddedFont>
      <p:font typeface="Avenir Next" panose="020B0503020202020204" pitchFamily="34" charset="0"/>
      <p:regular r:id="rId27"/>
      <p:bold r:id="rId28"/>
      <p:italic r:id="rId29"/>
      <p:boldItalic r:id="rId30"/>
    </p:embeddedFont>
    <p:embeddedFont>
      <p:font typeface="Avenir Next LT Pro" panose="020B0504020202020204" pitchFamily="34" charset="0"/>
      <p:regular r:id="rId31"/>
      <p:bold r:id="rId32"/>
      <p:italic r:id="rId33"/>
      <p:boldItalic r:id="rId34"/>
    </p:embeddedFont>
    <p:embeddedFont>
      <p:font typeface="Avenir Next Medium" panose="020B0603020202020204" pitchFamily="34" charset="0"/>
      <p:regular r:id="rId35"/>
      <p: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1D2632"/>
    <a:srgbClr val="207CC3"/>
    <a:srgbClr val="9D26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2789" autoAdjust="0"/>
  </p:normalViewPr>
  <p:slideViewPr>
    <p:cSldViewPr snapToGrid="0" snapToObjects="1">
      <p:cViewPr>
        <p:scale>
          <a:sx n="70" d="100"/>
          <a:sy n="70" d="100"/>
        </p:scale>
        <p:origin x="-558" y="54"/>
      </p:cViewPr>
      <p:guideLst>
        <p:guide orient="horz" pos="2160"/>
        <p:guide pos="3840"/>
      </p:guideLst>
    </p:cSldViewPr>
  </p:slideViewPr>
  <p:notesTextViewPr>
    <p:cViewPr>
      <p:scale>
        <a:sx n="1" d="1"/>
        <a:sy n="1" d="1"/>
      </p:scale>
      <p:origin x="0" y="0"/>
    </p:cViewPr>
  </p:notesTextViewPr>
  <p:sorterViewPr>
    <p:cViewPr>
      <p:scale>
        <a:sx n="98" d="100"/>
        <a:sy n="98" d="100"/>
      </p:scale>
      <p:origin x="0" y="-2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52506" cap="rnd">
              <a:solidFill>
                <a:srgbClr val="FFFF00"/>
              </a:solidFill>
              <a:round/>
            </a:ln>
            <a:effectLst>
              <a:outerShdw blurRad="57150" dist="19050" dir="5400000" algn="ctr" rotWithShape="0">
                <a:srgbClr val="000000">
                  <a:alpha val="63000"/>
                </a:srgbClr>
              </a:outerShdw>
            </a:effectLst>
          </c:spPr>
          <c:marker>
            <c:symbol val="none"/>
          </c:marker>
          <c:cat>
            <c:strRef>
              <c:f>Sheet1!$A$2:$A$4</c:f>
              <c:strCache>
                <c:ptCount val="3"/>
                <c:pt idx="0">
                  <c:v>2012</c:v>
                </c:pt>
                <c:pt idx="1">
                  <c:v>2016</c:v>
                </c:pt>
                <c:pt idx="2">
                  <c:v>Oct. 2020</c:v>
                </c:pt>
              </c:strCache>
            </c:strRef>
          </c:cat>
          <c:val>
            <c:numRef>
              <c:f>Sheet1!$B$2:$B$4</c:f>
              <c:numCache>
                <c:formatCode>0%</c:formatCode>
                <c:ptCount val="3"/>
                <c:pt idx="0">
                  <c:v>0.39</c:v>
                </c:pt>
                <c:pt idx="1">
                  <c:v>0.43</c:v>
                </c:pt>
                <c:pt idx="2">
                  <c:v>0.57999999999999996</c:v>
                </c:pt>
              </c:numCache>
            </c:numRef>
          </c:val>
          <c:smooth val="0"/>
          <c:extLst>
            <c:ext xmlns:c16="http://schemas.microsoft.com/office/drawing/2014/chart" uri="{C3380CC4-5D6E-409C-BE32-E72D297353CC}">
              <c16:uniqueId val="{00000000-0A4A-4CBC-AE5A-4B7BE3646B57}"/>
            </c:ext>
          </c:extLst>
        </c:ser>
        <c:dLbls>
          <c:showLegendKey val="0"/>
          <c:showVal val="0"/>
          <c:showCatName val="0"/>
          <c:showSerName val="0"/>
          <c:showPercent val="0"/>
          <c:showBubbleSize val="0"/>
        </c:dLbls>
        <c:smooth val="0"/>
        <c:axId val="285413536"/>
        <c:axId val="1"/>
      </c:lineChart>
      <c:catAx>
        <c:axId val="285413536"/>
        <c:scaling>
          <c:orientation val="minMax"/>
        </c:scaling>
        <c:delete val="0"/>
        <c:axPos val="b"/>
        <c:majorGridlines>
          <c:spPr>
            <a:ln w="9532"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9" cap="flat" cmpd="sng" algn="ctr">
            <a:solidFill>
              <a:schemeClr val="tx1">
                <a:lumMod val="15000"/>
                <a:lumOff val="85000"/>
              </a:schemeClr>
            </a:solidFill>
            <a:round/>
          </a:ln>
          <a:effectLst/>
        </c:spPr>
        <c:txPr>
          <a:bodyPr rot="-60000000" spcFirstLastPara="1" vertOverflow="ellipsis" vert="horz" wrap="square" anchor="ctr" anchorCtr="1"/>
          <a:lstStyle/>
          <a:p>
            <a:pPr>
              <a:defRPr sz="1801" b="1" i="0" u="none" strike="noStrike" kern="1200" baseline="0">
                <a:solidFill>
                  <a:schemeClr val="bg1"/>
                </a:solidFill>
                <a:latin typeface="Avenir Next Demi Bold" panose="020B0503020202020204" pitchFamily="34" charset="0"/>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285413536"/>
        <c:crosses val="autoZero"/>
        <c:crossBetween val="between"/>
      </c:valAx>
      <c:spPr>
        <a:noFill/>
        <a:ln w="2541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9873" cap="rnd">
              <a:solidFill>
                <a:srgbClr val="FFFF00"/>
              </a:solidFill>
              <a:round/>
            </a:ln>
            <a:effectLst>
              <a:outerShdw blurRad="57150" dist="19050" dir="5400000" algn="ctr" rotWithShape="0">
                <a:srgbClr val="000000">
                  <a:alpha val="63000"/>
                </a:srgbClr>
              </a:outerShdw>
            </a:effectLst>
          </c:spPr>
          <c:marker>
            <c:symbol val="none"/>
          </c:marker>
          <c:cat>
            <c:numRef>
              <c:f>Sheet1!$A$2:$A$3</c:f>
              <c:numCache>
                <c:formatCode>General</c:formatCode>
                <c:ptCount val="2"/>
                <c:pt idx="0">
                  <c:v>2018</c:v>
                </c:pt>
                <c:pt idx="1">
                  <c:v>2022</c:v>
                </c:pt>
              </c:numCache>
            </c:numRef>
          </c:cat>
          <c:val>
            <c:numRef>
              <c:f>Sheet1!$B$2:$B$3</c:f>
              <c:numCache>
                <c:formatCode>#,##0</c:formatCode>
                <c:ptCount val="2"/>
                <c:pt idx="0">
                  <c:v>1600000000000</c:v>
                </c:pt>
                <c:pt idx="1">
                  <c:v>1800000000000</c:v>
                </c:pt>
              </c:numCache>
            </c:numRef>
          </c:val>
          <c:smooth val="0"/>
          <c:extLst>
            <c:ext xmlns:c16="http://schemas.microsoft.com/office/drawing/2014/chart" uri="{C3380CC4-5D6E-409C-BE32-E72D297353CC}">
              <c16:uniqueId val="{00000000-93BB-F145-8E18-CB6B37CAB989}"/>
            </c:ext>
          </c:extLst>
        </c:ser>
        <c:dLbls>
          <c:showLegendKey val="0"/>
          <c:showVal val="0"/>
          <c:showCatName val="0"/>
          <c:showSerName val="0"/>
          <c:showPercent val="0"/>
          <c:showBubbleSize val="0"/>
        </c:dLbls>
        <c:hiLowLines>
          <c:spPr>
            <a:ln w="1867" cap="flat" cmpd="sng" algn="ctr">
              <a:solidFill>
                <a:schemeClr val="tx1">
                  <a:lumMod val="75000"/>
                  <a:lumOff val="25000"/>
                </a:schemeClr>
              </a:solidFill>
              <a:round/>
            </a:ln>
            <a:effectLst/>
          </c:spPr>
        </c:hiLowLines>
        <c:smooth val="0"/>
        <c:axId val="323686159"/>
        <c:axId val="1"/>
      </c:lineChart>
      <c:catAx>
        <c:axId val="323686159"/>
        <c:scaling>
          <c:orientation val="minMax"/>
        </c:scaling>
        <c:delete val="0"/>
        <c:axPos val="b"/>
        <c:majorGridlines>
          <c:spPr>
            <a:ln w="1867"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2490" cap="flat" cmpd="sng" algn="ctr">
            <a:solidFill>
              <a:schemeClr val="tx1">
                <a:lumMod val="15000"/>
                <a:lumOff val="85000"/>
              </a:schemeClr>
            </a:solidFill>
            <a:round/>
          </a:ln>
          <a:effectLst/>
        </c:spPr>
        <c:txPr>
          <a:bodyPr rot="0" vert="horz"/>
          <a:lstStyle/>
          <a:p>
            <a:pPr>
              <a:defRPr sz="353" b="1" i="0" u="none" strike="noStrike" baseline="0">
                <a:solidFill>
                  <a:srgbClr val="FFFFFF"/>
                </a:solidFill>
                <a:latin typeface="Avenir Next Demi Bold"/>
                <a:ea typeface="Avenir Next Demi Bold"/>
                <a:cs typeface="Avenir Next Demi Bold"/>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323686159"/>
        <c:crosses val="autoZero"/>
        <c:crossBetween val="between"/>
      </c:valAx>
      <c:spPr>
        <a:noFill/>
        <a:ln w="5208">
          <a:noFill/>
        </a:ln>
      </c:spPr>
    </c:plotArea>
    <c:plotVisOnly val="1"/>
    <c:dispBlanksAs val="gap"/>
    <c:showDLblsOverMax val="0"/>
  </c:chart>
  <c:spPr>
    <a:noFill/>
    <a:ln>
      <a:noFill/>
    </a:ln>
  </c:spPr>
  <c:txPr>
    <a:bodyPr/>
    <a:lstStyle/>
    <a:p>
      <a:pPr>
        <a:defRPr sz="196"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1428727765439E-2"/>
          <c:y val="9.3212821700763698E-2"/>
          <c:w val="0.94985950489351301"/>
          <c:h val="0.74864049292280488"/>
        </c:manualLayout>
      </c:layout>
      <c:barChart>
        <c:barDir val="col"/>
        <c:grouping val="clustered"/>
        <c:varyColors val="0"/>
        <c:ser>
          <c:idx val="0"/>
          <c:order val="0"/>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rgbClr val="000000"/>
                    </a:solidFill>
                    <a:latin typeface="Avenir Next"/>
                    <a:ea typeface="Avenir Next"/>
                    <a:cs typeface="Avenir Nex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FY16</c:v>
                </c:pt>
                <c:pt idx="1">
                  <c:v>FY17</c:v>
                </c:pt>
                <c:pt idx="2">
                  <c:v>FY18</c:v>
                </c:pt>
                <c:pt idx="3">
                  <c:v>FY19</c:v>
                </c:pt>
                <c:pt idx="4">
                  <c:v>2020</c:v>
                </c:pt>
                <c:pt idx="5">
                  <c:v>2021 Guidance</c:v>
                </c:pt>
              </c:strCache>
            </c:strRef>
          </c:cat>
          <c:val>
            <c:numRef>
              <c:f>Sheet1!$B$2:$G$2</c:f>
              <c:numCache>
                <c:formatCode>_("$"* #,##0.0_);_("$"* \(#,##0.0\);_("$"* "-"??_);_(@_)</c:formatCode>
                <c:ptCount val="6"/>
                <c:pt idx="0">
                  <c:v>78.400000000000006</c:v>
                </c:pt>
                <c:pt idx="1">
                  <c:v>75.900000000000006</c:v>
                </c:pt>
                <c:pt idx="2">
                  <c:v>83.7</c:v>
                </c:pt>
                <c:pt idx="3">
                  <c:v>101.7</c:v>
                </c:pt>
                <c:pt idx="4">
                  <c:v>180.34299999999999</c:v>
                </c:pt>
                <c:pt idx="5">
                  <c:v>103</c:v>
                </c:pt>
              </c:numCache>
            </c:numRef>
          </c:val>
          <c:extLst>
            <c:ext xmlns:c16="http://schemas.microsoft.com/office/drawing/2014/chart" uri="{C3380CC4-5D6E-409C-BE32-E72D297353CC}">
              <c16:uniqueId val="{00000002-8892-40F8-84E0-54AC6FCED8BB}"/>
            </c:ext>
          </c:extLst>
        </c:ser>
        <c:dLbls>
          <c:dLblPos val="outEnd"/>
          <c:showLegendKey val="0"/>
          <c:showVal val="1"/>
          <c:showCatName val="0"/>
          <c:showSerName val="0"/>
          <c:showPercent val="0"/>
          <c:showBubbleSize val="0"/>
        </c:dLbls>
        <c:gapWidth val="50"/>
        <c:overlap val="41"/>
        <c:axId val="367452368"/>
        <c:axId val="367453152"/>
      </c:barChart>
      <c:catAx>
        <c:axId val="367452368"/>
        <c:scaling>
          <c:orientation val="minMax"/>
        </c:scaling>
        <c:delete val="0"/>
        <c:axPos val="b"/>
        <c:numFmt formatCode="General" sourceLinked="0"/>
        <c:majorTickMark val="none"/>
        <c:minorTickMark val="none"/>
        <c:tickLblPos val="low"/>
        <c:txPr>
          <a:bodyPr rot="0" vert="horz"/>
          <a:lstStyle/>
          <a:p>
            <a:pPr>
              <a:defRPr sz="1100" b="0" i="0" u="none" strike="noStrike" baseline="0">
                <a:solidFill>
                  <a:srgbClr val="000000"/>
                </a:solidFill>
                <a:latin typeface="Avenir Next"/>
                <a:ea typeface="Avenir Next"/>
                <a:cs typeface="Avenir Next"/>
              </a:defRPr>
            </a:pPr>
            <a:endParaRPr lang="en-US"/>
          </a:p>
        </c:txPr>
        <c:crossAx val="367453152"/>
        <c:crosses val="autoZero"/>
        <c:auto val="1"/>
        <c:lblAlgn val="ctr"/>
        <c:lblOffset val="0"/>
        <c:noMultiLvlLbl val="0"/>
      </c:catAx>
      <c:valAx>
        <c:axId val="367453152"/>
        <c:scaling>
          <c:orientation val="minMax"/>
          <c:max val="200"/>
          <c:min val="30"/>
        </c:scaling>
        <c:delete val="1"/>
        <c:axPos val="l"/>
        <c:numFmt formatCode="_(&quot;$&quot;* #,##0.0_);_(&quot;$&quot;* \(#,##0.0\);_(&quot;$&quot;* &quot;-&quot;??_);_(@_)" sourceLinked="1"/>
        <c:majorTickMark val="out"/>
        <c:minorTickMark val="none"/>
        <c:tickLblPos val="nextTo"/>
        <c:crossAx val="367452368"/>
        <c:crosses val="autoZero"/>
        <c:crossBetween val="between"/>
      </c:valAx>
      <c:spPr>
        <a:noFill/>
        <a:ln w="25284">
          <a:noFill/>
        </a:ln>
      </c:spPr>
    </c:plotArea>
    <c:plotVisOnly val="1"/>
    <c:dispBlanksAs val="gap"/>
    <c:showDLblsOverMax val="0"/>
  </c:chart>
  <c:txPr>
    <a:bodyPr/>
    <a:lstStyle/>
    <a:p>
      <a:pPr>
        <a:defRPr sz="1329"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1428727765439E-2"/>
          <c:y val="9.3212821700763698E-2"/>
          <c:w val="0.94985950489351301"/>
          <c:h val="0.66859084295827897"/>
        </c:manualLayout>
      </c:layout>
      <c:barChart>
        <c:barDir val="col"/>
        <c:grouping val="clustered"/>
        <c:varyColors val="0"/>
        <c:ser>
          <c:idx val="0"/>
          <c:order val="0"/>
          <c:spPr>
            <a:solidFill>
              <a:srgbClr val="4DBF28"/>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rgbClr val="000000"/>
                    </a:solidFill>
                    <a:latin typeface="Avenir Next"/>
                    <a:ea typeface="Avenir Next"/>
                    <a:cs typeface="Avenir Nex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FY16</c:v>
                </c:pt>
                <c:pt idx="1">
                  <c:v>FY17</c:v>
                </c:pt>
                <c:pt idx="2">
                  <c:v>FY18</c:v>
                </c:pt>
                <c:pt idx="3">
                  <c:v>FY19</c:v>
                </c:pt>
                <c:pt idx="4">
                  <c:v>FY20</c:v>
                </c:pt>
                <c:pt idx="5">
                  <c:v>2021 Guidance</c:v>
                </c:pt>
              </c:strCache>
            </c:strRef>
          </c:cat>
          <c:val>
            <c:numRef>
              <c:f>Sheet1!$B$2:$G$2</c:f>
              <c:numCache>
                <c:formatCode>_("$"* #,##0.0_);_("$"* \(#,##0.0\);_("$"* "-"??_);_(@_)</c:formatCode>
                <c:ptCount val="6"/>
                <c:pt idx="0">
                  <c:v>-2</c:v>
                </c:pt>
                <c:pt idx="1">
                  <c:v>-0.9</c:v>
                </c:pt>
                <c:pt idx="2">
                  <c:v>1.8</c:v>
                </c:pt>
                <c:pt idx="3">
                  <c:v>3.6</c:v>
                </c:pt>
                <c:pt idx="4">
                  <c:v>5.6662999999999997</c:v>
                </c:pt>
                <c:pt idx="5">
                  <c:v>4.3</c:v>
                </c:pt>
              </c:numCache>
            </c:numRef>
          </c:val>
          <c:extLst>
            <c:ext xmlns:c16="http://schemas.microsoft.com/office/drawing/2014/chart" uri="{C3380CC4-5D6E-409C-BE32-E72D297353CC}">
              <c16:uniqueId val="{00000002-B426-49A7-AA4B-0B654B994068}"/>
            </c:ext>
          </c:extLst>
        </c:ser>
        <c:dLbls>
          <c:dLblPos val="outEnd"/>
          <c:showLegendKey val="0"/>
          <c:showVal val="1"/>
          <c:showCatName val="0"/>
          <c:showSerName val="0"/>
          <c:showPercent val="0"/>
          <c:showBubbleSize val="0"/>
        </c:dLbls>
        <c:gapWidth val="60"/>
        <c:overlap val="41"/>
        <c:axId val="367454328"/>
        <c:axId val="363856680"/>
      </c:barChart>
      <c:catAx>
        <c:axId val="367454328"/>
        <c:scaling>
          <c:orientation val="minMax"/>
        </c:scaling>
        <c:delete val="0"/>
        <c:axPos val="b"/>
        <c:numFmt formatCode="General" sourceLinked="0"/>
        <c:majorTickMark val="none"/>
        <c:minorTickMark val="none"/>
        <c:tickLblPos val="low"/>
        <c:txPr>
          <a:bodyPr rot="0" vert="horz"/>
          <a:lstStyle/>
          <a:p>
            <a:pPr>
              <a:defRPr sz="1100" b="0" i="0" u="none" strike="noStrike" baseline="0">
                <a:solidFill>
                  <a:srgbClr val="000000"/>
                </a:solidFill>
                <a:latin typeface="Avenir Next"/>
                <a:ea typeface="Avenir Next"/>
                <a:cs typeface="Avenir Next"/>
              </a:defRPr>
            </a:pPr>
            <a:endParaRPr lang="en-US"/>
          </a:p>
        </c:txPr>
        <c:crossAx val="363856680"/>
        <c:crosses val="autoZero"/>
        <c:auto val="1"/>
        <c:lblAlgn val="ctr"/>
        <c:lblOffset val="150"/>
        <c:noMultiLvlLbl val="0"/>
      </c:catAx>
      <c:valAx>
        <c:axId val="363856680"/>
        <c:scaling>
          <c:orientation val="minMax"/>
          <c:max val="6"/>
          <c:min val="-4.5"/>
        </c:scaling>
        <c:delete val="1"/>
        <c:axPos val="l"/>
        <c:numFmt formatCode="_(&quot;$&quot;* #,##0.0_);_(&quot;$&quot;* \(#,##0.0\);_(&quot;$&quot;* &quot;-&quot;??_);_(@_)" sourceLinked="1"/>
        <c:majorTickMark val="out"/>
        <c:minorTickMark val="none"/>
        <c:tickLblPos val="nextTo"/>
        <c:crossAx val="367454328"/>
        <c:crosses val="autoZero"/>
        <c:crossBetween val="between"/>
      </c:valAx>
      <c:spPr>
        <a:noFill/>
        <a:ln w="25284">
          <a:noFill/>
        </a:ln>
      </c:spPr>
    </c:plotArea>
    <c:plotVisOnly val="1"/>
    <c:dispBlanksAs val="gap"/>
    <c:showDLblsOverMax val="0"/>
  </c:chart>
  <c:spPr>
    <a:ln>
      <a:noFill/>
    </a:ln>
  </c:spPr>
  <c:txPr>
    <a:bodyPr/>
    <a:lstStyle/>
    <a:p>
      <a:pPr>
        <a:defRPr sz="1274"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solidFill>
          </c:spPr>
          <c:invertIfNegative val="0"/>
          <c:dLbls>
            <c:dLbl>
              <c:idx val="8"/>
              <c:layout>
                <c:manualLayout>
                  <c:x val="0"/>
                  <c:y val="0"/>
                </c:manualLayout>
              </c:layout>
              <c:spPr>
                <a:noFill/>
                <a:ln w="23240">
                  <a:noFill/>
                </a:ln>
              </c:spPr>
              <c:txPr>
                <a:bodyPr/>
                <a:lstStyle/>
                <a:p>
                  <a:pPr>
                    <a:defRPr sz="1050" b="1" i="0" u="none" strike="noStrike" baseline="0">
                      <a:solidFill>
                        <a:srgbClr val="000000"/>
                      </a:solidFill>
                      <a:latin typeface="Avenir Next"/>
                      <a:ea typeface="Avenir Next"/>
                      <a:cs typeface="Avenir Nex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58-4662-84C6-3B36F3437249}"/>
                </c:ext>
              </c:extLst>
            </c:dLbl>
            <c:spPr>
              <a:noFill/>
              <a:ln w="23240">
                <a:noFill/>
              </a:ln>
            </c:spPr>
            <c:txPr>
              <a:bodyPr wrap="square" lIns="38100" tIns="19050" rIns="38100" bIns="19050" anchor="ctr">
                <a:spAutoFit/>
              </a:bodyPr>
              <a:lstStyle/>
              <a:p>
                <a:pPr>
                  <a:defRPr sz="1050" b="1" i="0" u="none" strike="noStrike" baseline="0">
                    <a:solidFill>
                      <a:srgbClr val="000000"/>
                    </a:solidFill>
                    <a:latin typeface="Avenir Next"/>
                    <a:ea typeface="Avenir Next"/>
                    <a:cs typeface="Avenir Nex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Q1-19</c:v>
                </c:pt>
                <c:pt idx="1">
                  <c:v>Q2-19</c:v>
                </c:pt>
                <c:pt idx="2">
                  <c:v>Q3-19</c:v>
                </c:pt>
                <c:pt idx="3">
                  <c:v>Q4-19</c:v>
                </c:pt>
                <c:pt idx="4">
                  <c:v>Q1-20</c:v>
                </c:pt>
                <c:pt idx="5">
                  <c:v>Q2-20</c:v>
                </c:pt>
                <c:pt idx="6">
                  <c:v>Q3-20</c:v>
                </c:pt>
                <c:pt idx="7">
                  <c:v>Q4-20</c:v>
                </c:pt>
                <c:pt idx="8">
                  <c:v>Q1-21</c:v>
                </c:pt>
              </c:strCache>
            </c:strRef>
          </c:cat>
          <c:val>
            <c:numRef>
              <c:f>Sheet1!$B$2:$J$2</c:f>
              <c:numCache>
                <c:formatCode>_("$"* #,##0.0_);_("$"* \(#,##0.0\);_("$"* "-"??_);_(@_)</c:formatCode>
                <c:ptCount val="9"/>
                <c:pt idx="0">
                  <c:v>21.9</c:v>
                </c:pt>
                <c:pt idx="1">
                  <c:v>22.1</c:v>
                </c:pt>
                <c:pt idx="2">
                  <c:v>29.6</c:v>
                </c:pt>
                <c:pt idx="3">
                  <c:v>28.1</c:v>
                </c:pt>
                <c:pt idx="4">
                  <c:v>39.700000000000003</c:v>
                </c:pt>
                <c:pt idx="5">
                  <c:v>54.783790000000003</c:v>
                </c:pt>
                <c:pt idx="6">
                  <c:v>57.506560999999998</c:v>
                </c:pt>
                <c:pt idx="7">
                  <c:v>28.387308000000001</c:v>
                </c:pt>
                <c:pt idx="8">
                  <c:v>20.650842999999998</c:v>
                </c:pt>
              </c:numCache>
            </c:numRef>
          </c:val>
          <c:extLst>
            <c:ext xmlns:c16="http://schemas.microsoft.com/office/drawing/2014/chart" uri="{C3380CC4-5D6E-409C-BE32-E72D297353CC}">
              <c16:uniqueId val="{00000001-8558-4662-84C6-3B36F3437249}"/>
            </c:ext>
          </c:extLst>
        </c:ser>
        <c:dLbls>
          <c:showLegendKey val="0"/>
          <c:showVal val="0"/>
          <c:showCatName val="0"/>
          <c:showSerName val="0"/>
          <c:showPercent val="0"/>
          <c:showBubbleSize val="0"/>
        </c:dLbls>
        <c:gapWidth val="50"/>
        <c:overlap val="-41"/>
        <c:axId val="363853936"/>
        <c:axId val="363854328"/>
      </c:barChart>
      <c:catAx>
        <c:axId val="363853936"/>
        <c:scaling>
          <c:orientation val="minMax"/>
        </c:scaling>
        <c:delete val="0"/>
        <c:axPos val="b"/>
        <c:numFmt formatCode="General" sourceLinked="0"/>
        <c:majorTickMark val="none"/>
        <c:minorTickMark val="none"/>
        <c:tickLblPos val="low"/>
        <c:txPr>
          <a:bodyPr rot="0" vert="horz"/>
          <a:lstStyle/>
          <a:p>
            <a:pPr>
              <a:defRPr sz="1000" b="0" i="0" u="none" strike="noStrike" baseline="0">
                <a:solidFill>
                  <a:srgbClr val="000000"/>
                </a:solidFill>
                <a:latin typeface="Avenir Next"/>
                <a:ea typeface="Avenir Next"/>
                <a:cs typeface="Avenir Next"/>
              </a:defRPr>
            </a:pPr>
            <a:endParaRPr lang="en-US"/>
          </a:p>
        </c:txPr>
        <c:crossAx val="363854328"/>
        <c:crosses val="autoZero"/>
        <c:auto val="1"/>
        <c:lblAlgn val="ctr"/>
        <c:lblOffset val="0"/>
        <c:noMultiLvlLbl val="0"/>
      </c:catAx>
      <c:valAx>
        <c:axId val="363854328"/>
        <c:scaling>
          <c:orientation val="minMax"/>
          <c:max val="60"/>
          <c:min val="15"/>
        </c:scaling>
        <c:delete val="0"/>
        <c:axPos val="l"/>
        <c:numFmt formatCode="_(&quot;$&quot;* #,##0.0_);_(&quot;$&quot;* \(#,##0.0\);_(&quot;$&quot;* &quot;-&quot;??_);_(@_)" sourceLinked="1"/>
        <c:majorTickMark val="out"/>
        <c:minorTickMark val="none"/>
        <c:tickLblPos val="none"/>
        <c:spPr>
          <a:ln>
            <a:noFill/>
          </a:ln>
        </c:spPr>
        <c:crossAx val="363853936"/>
        <c:crosses val="autoZero"/>
        <c:crossBetween val="between"/>
      </c:valAx>
      <c:spPr>
        <a:noFill/>
        <a:ln w="25349">
          <a:noFill/>
        </a:ln>
      </c:spPr>
    </c:plotArea>
    <c:plotVisOnly val="1"/>
    <c:dispBlanksAs val="gap"/>
    <c:showDLblsOverMax val="0"/>
  </c:chart>
  <c:txPr>
    <a:bodyPr/>
    <a:lstStyle/>
    <a:p>
      <a:pPr>
        <a:defRPr sz="1282"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04008392643667E-2"/>
          <c:y val="4.0323687770832213E-3"/>
          <c:w val="0.96744774958685709"/>
          <c:h val="0.63634547871323821"/>
        </c:manualLayout>
      </c:layout>
      <c:barChart>
        <c:barDir val="col"/>
        <c:grouping val="clustered"/>
        <c:varyColors val="0"/>
        <c:ser>
          <c:idx val="0"/>
          <c:order val="0"/>
          <c:spPr>
            <a:solidFill>
              <a:srgbClr val="3B9320"/>
            </a:solidFill>
          </c:spPr>
          <c:invertIfNegative val="0"/>
          <c:dLbls>
            <c:dLbl>
              <c:idx val="2"/>
              <c:layout>
                <c:manualLayout>
                  <c:x val="-1.1551654229101499E-3"/>
                  <c:y val="9.5109501314411104E-3"/>
                </c:manualLayout>
              </c:layout>
              <c:numFmt formatCode="\$#,##0.0_);\(\$#,##0.0\)" sourceLinked="0"/>
              <c:spPr>
                <a:noFill/>
                <a:ln w="23270">
                  <a:noFill/>
                </a:ln>
              </c:spPr>
              <c:txPr>
                <a:bodyPr/>
                <a:lstStyle/>
                <a:p>
                  <a:pPr>
                    <a:defRPr sz="1050" b="1" i="0" u="none" strike="noStrike" baseline="0">
                      <a:solidFill>
                        <a:srgbClr val="000000"/>
                      </a:solidFill>
                      <a:latin typeface="Avenir Next"/>
                      <a:ea typeface="Avenir Next"/>
                      <a:cs typeface="Avenir Nex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4F-47D3-93DA-B746F3AA4BF6}"/>
                </c:ext>
              </c:extLst>
            </c:dLbl>
            <c:dLbl>
              <c:idx val="6"/>
              <c:layout>
                <c:manualLayout>
                  <c:x val="-9.8930851912345384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13-49EF-884C-07301311520B}"/>
                </c:ext>
              </c:extLst>
            </c:dLbl>
            <c:dLbl>
              <c:idx val="10"/>
              <c:layout>
                <c:manualLayout>
                  <c:x val="0"/>
                  <c:y val="0"/>
                </c:manualLayout>
              </c:layout>
              <c:numFmt formatCode="\$#,##0.0_);\(\$#,##0.0\)" sourceLinked="0"/>
              <c:spPr>
                <a:noFill/>
                <a:ln w="23270">
                  <a:noFill/>
                </a:ln>
              </c:spPr>
              <c:txPr>
                <a:bodyPr/>
                <a:lstStyle/>
                <a:p>
                  <a:pPr>
                    <a:defRPr sz="1050" b="1" i="0" u="none" strike="noStrike" baseline="0">
                      <a:solidFill>
                        <a:srgbClr val="000000"/>
                      </a:solidFill>
                      <a:latin typeface="Avenir Next"/>
                      <a:ea typeface="Avenir Next"/>
                      <a:cs typeface="Avenir Nex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4F-47D3-93DA-B746F3AA4BF6}"/>
                </c:ext>
              </c:extLst>
            </c:dLbl>
            <c:numFmt formatCode="\$#,##0.0_);\(\$#,##0.0\)" sourceLinked="0"/>
            <c:spPr>
              <a:noFill/>
              <a:ln w="23270">
                <a:noFill/>
              </a:ln>
            </c:spPr>
            <c:txPr>
              <a:bodyPr wrap="square" lIns="38100" tIns="19050" rIns="38100" bIns="19050" anchor="ctr">
                <a:spAutoFit/>
              </a:bodyPr>
              <a:lstStyle/>
              <a:p>
                <a:pPr>
                  <a:defRPr sz="1050" b="1" i="0" u="none" strike="noStrike" baseline="0">
                    <a:solidFill>
                      <a:srgbClr val="000000"/>
                    </a:solidFill>
                    <a:latin typeface="Avenir Next"/>
                    <a:ea typeface="Avenir Next"/>
                    <a:cs typeface="Avenir Nex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Q1-19</c:v>
                </c:pt>
                <c:pt idx="1">
                  <c:v>Q2-19</c:v>
                </c:pt>
                <c:pt idx="2">
                  <c:v>Q3-19</c:v>
                </c:pt>
                <c:pt idx="3">
                  <c:v>Q4-19</c:v>
                </c:pt>
                <c:pt idx="4">
                  <c:v>Q1-20</c:v>
                </c:pt>
                <c:pt idx="5">
                  <c:v>Q2-20</c:v>
                </c:pt>
                <c:pt idx="6">
                  <c:v>Q3-20</c:v>
                </c:pt>
                <c:pt idx="7">
                  <c:v>Q4-20</c:v>
                </c:pt>
                <c:pt idx="8">
                  <c:v>Q1-21</c:v>
                </c:pt>
              </c:strCache>
            </c:strRef>
          </c:cat>
          <c:val>
            <c:numRef>
              <c:f>Sheet1!$B$2:$J$2</c:f>
              <c:numCache>
                <c:formatCode>_("$"* #,##0.0_);_("$"* \(#,##0.0\);_("$"* "-"??_);_(@_)</c:formatCode>
                <c:ptCount val="9"/>
                <c:pt idx="0">
                  <c:v>1.054</c:v>
                </c:pt>
                <c:pt idx="1">
                  <c:v>0.6</c:v>
                </c:pt>
                <c:pt idx="2">
                  <c:v>0.9</c:v>
                </c:pt>
                <c:pt idx="3">
                  <c:v>0.97199999999999998</c:v>
                </c:pt>
                <c:pt idx="4">
                  <c:v>1.44</c:v>
                </c:pt>
                <c:pt idx="5">
                  <c:v>1.2397</c:v>
                </c:pt>
                <c:pt idx="6">
                  <c:v>1.7246999999999999</c:v>
                </c:pt>
                <c:pt idx="7">
                  <c:v>1.2605999999999999</c:v>
                </c:pt>
                <c:pt idx="8">
                  <c:v>1.2301</c:v>
                </c:pt>
              </c:numCache>
            </c:numRef>
          </c:val>
          <c:extLst>
            <c:ext xmlns:c16="http://schemas.microsoft.com/office/drawing/2014/chart" uri="{C3380CC4-5D6E-409C-BE32-E72D297353CC}">
              <c16:uniqueId val="{00000002-524F-47D3-93DA-B746F3AA4BF6}"/>
            </c:ext>
          </c:extLst>
        </c:ser>
        <c:dLbls>
          <c:showLegendKey val="0"/>
          <c:showVal val="0"/>
          <c:showCatName val="0"/>
          <c:showSerName val="0"/>
          <c:showPercent val="0"/>
          <c:showBubbleSize val="0"/>
        </c:dLbls>
        <c:gapWidth val="50"/>
        <c:overlap val="-41"/>
        <c:axId val="363850800"/>
        <c:axId val="368766264"/>
      </c:barChart>
      <c:catAx>
        <c:axId val="363850800"/>
        <c:scaling>
          <c:orientation val="minMax"/>
        </c:scaling>
        <c:delete val="0"/>
        <c:axPos val="b"/>
        <c:numFmt formatCode="General" sourceLinked="0"/>
        <c:majorTickMark val="none"/>
        <c:minorTickMark val="none"/>
        <c:tickLblPos val="low"/>
        <c:txPr>
          <a:bodyPr rot="0" vert="horz"/>
          <a:lstStyle/>
          <a:p>
            <a:pPr>
              <a:defRPr sz="1000" b="0" i="0" u="none" strike="noStrike" baseline="0">
                <a:solidFill>
                  <a:srgbClr val="000000"/>
                </a:solidFill>
                <a:latin typeface="Avenir Next"/>
                <a:ea typeface="Avenir Next"/>
                <a:cs typeface="Avenir Next"/>
              </a:defRPr>
            </a:pPr>
            <a:endParaRPr lang="en-US"/>
          </a:p>
        </c:txPr>
        <c:crossAx val="368766264"/>
        <c:crosses val="autoZero"/>
        <c:auto val="1"/>
        <c:lblAlgn val="ctr"/>
        <c:lblOffset val="400"/>
        <c:noMultiLvlLbl val="0"/>
      </c:catAx>
      <c:valAx>
        <c:axId val="368766264"/>
        <c:scaling>
          <c:orientation val="minMax"/>
          <c:max val="2"/>
          <c:min val="0.2"/>
        </c:scaling>
        <c:delete val="1"/>
        <c:axPos val="l"/>
        <c:numFmt formatCode="_(&quot;$&quot;* #,##0.0_);_(&quot;$&quot;* \(#,##0.0\);_(&quot;$&quot;* &quot;-&quot;??_);_(@_)" sourceLinked="1"/>
        <c:majorTickMark val="out"/>
        <c:minorTickMark val="none"/>
        <c:tickLblPos val="nextTo"/>
        <c:crossAx val="363850800"/>
        <c:crosses val="autoZero"/>
        <c:crossBetween val="between"/>
      </c:valAx>
      <c:spPr>
        <a:noFill/>
        <a:ln w="25351">
          <a:noFill/>
        </a:ln>
      </c:spPr>
    </c:plotArea>
    <c:plotVisOnly val="1"/>
    <c:dispBlanksAs val="gap"/>
    <c:showDLblsOverMax val="0"/>
  </c:chart>
  <c:txPr>
    <a:bodyPr/>
    <a:lstStyle/>
    <a:p>
      <a:pPr>
        <a:defRPr sz="1283"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1428727765439E-2"/>
          <c:y val="9.3212821700763698E-2"/>
          <c:w val="0.94985950489351301"/>
          <c:h val="0.74864049292280488"/>
        </c:manualLayout>
      </c:layout>
      <c:barChart>
        <c:barDir val="col"/>
        <c:grouping val="clustered"/>
        <c:varyColors val="0"/>
        <c:ser>
          <c:idx val="0"/>
          <c:order val="0"/>
          <c:spPr>
            <a:solidFill>
              <a:schemeClr val="accent2"/>
            </a:solidFill>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6D-497D-BA0C-1F15F8AC0D90}"/>
                </c:ext>
              </c:extLst>
            </c:dLbl>
            <c:spPr>
              <a:noFill/>
              <a:ln w="25241">
                <a:noFill/>
              </a:ln>
            </c:spPr>
            <c:txPr>
              <a:bodyPr wrap="square" lIns="38100" tIns="19050" rIns="38100" bIns="19050" anchor="ctr">
                <a:spAutoFit/>
              </a:bodyPr>
              <a:lstStyle/>
              <a:p>
                <a:pPr>
                  <a:defRPr sz="1094" b="1" i="0">
                    <a:latin typeface="Avenir Next" panose="020B0503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FY18</c:v>
                </c:pt>
                <c:pt idx="1">
                  <c:v>FY19</c:v>
                </c:pt>
                <c:pt idx="2">
                  <c:v>FY20</c:v>
                </c:pt>
              </c:strCache>
            </c:strRef>
          </c:cat>
          <c:val>
            <c:numRef>
              <c:f>Sheet1!$B$2:$D$2</c:f>
              <c:numCache>
                <c:formatCode>_("$"* #,##0.0_);_("$"* \(#,##0.0\);_("$"* "-"??_);_(@_)</c:formatCode>
                <c:ptCount val="3"/>
                <c:pt idx="0">
                  <c:v>33.628895999999997</c:v>
                </c:pt>
                <c:pt idx="1">
                  <c:v>32.981157000000003</c:v>
                </c:pt>
                <c:pt idx="2">
                  <c:v>42.7</c:v>
                </c:pt>
              </c:numCache>
            </c:numRef>
          </c:val>
          <c:extLst>
            <c:ext xmlns:c16="http://schemas.microsoft.com/office/drawing/2014/chart" uri="{C3380CC4-5D6E-409C-BE32-E72D297353CC}">
              <c16:uniqueId val="{00000001-506D-497D-BA0C-1F15F8AC0D90}"/>
            </c:ext>
          </c:extLst>
        </c:ser>
        <c:dLbls>
          <c:showLegendKey val="0"/>
          <c:showVal val="0"/>
          <c:showCatName val="0"/>
          <c:showSerName val="0"/>
          <c:showPercent val="0"/>
          <c:showBubbleSize val="0"/>
        </c:dLbls>
        <c:gapWidth val="50"/>
        <c:overlap val="41"/>
        <c:axId val="368766656"/>
        <c:axId val="368767048"/>
      </c:barChart>
      <c:catAx>
        <c:axId val="368766656"/>
        <c:scaling>
          <c:orientation val="minMax"/>
        </c:scaling>
        <c:delete val="0"/>
        <c:axPos val="b"/>
        <c:numFmt formatCode="General" sourceLinked="0"/>
        <c:majorTickMark val="none"/>
        <c:minorTickMark val="none"/>
        <c:tickLblPos val="low"/>
        <c:txPr>
          <a:bodyPr/>
          <a:lstStyle/>
          <a:p>
            <a:pPr>
              <a:defRPr sz="1194" b="0" i="0">
                <a:latin typeface="Avenir Next" panose="020B0503020202020204" pitchFamily="34" charset="0"/>
              </a:defRPr>
            </a:pPr>
            <a:endParaRPr lang="en-US"/>
          </a:p>
        </c:txPr>
        <c:crossAx val="368767048"/>
        <c:crosses val="autoZero"/>
        <c:auto val="1"/>
        <c:lblAlgn val="ctr"/>
        <c:lblOffset val="0"/>
        <c:noMultiLvlLbl val="0"/>
      </c:catAx>
      <c:valAx>
        <c:axId val="368767048"/>
        <c:scaling>
          <c:orientation val="minMax"/>
          <c:max val="44"/>
          <c:min val="25"/>
        </c:scaling>
        <c:delete val="1"/>
        <c:axPos val="l"/>
        <c:numFmt formatCode="_(&quot;$&quot;* #,##0.0_);_(&quot;$&quot;* \(#,##0.0\);_(&quot;$&quot;* &quot;-&quot;??_);_(@_)" sourceLinked="1"/>
        <c:majorTickMark val="out"/>
        <c:minorTickMark val="none"/>
        <c:tickLblPos val="nextTo"/>
        <c:crossAx val="368766656"/>
        <c:crosses val="autoZero"/>
        <c:crossBetween val="between"/>
      </c:valAx>
      <c:spPr>
        <a:noFill/>
        <a:ln w="25347">
          <a:noFill/>
        </a:ln>
      </c:spPr>
    </c:plotArea>
    <c:plotVisOnly val="1"/>
    <c:dispBlanksAs val="gap"/>
    <c:showDLblsOverMax val="0"/>
  </c:chart>
  <c:txPr>
    <a:bodyPr/>
    <a:lstStyle/>
    <a:p>
      <a:pPr>
        <a:defRPr sz="139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c:spPr>
          <c:invertIfNegative val="0"/>
          <c:dLbls>
            <c:dLbl>
              <c:idx val="8"/>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64-465F-B323-179AB87AA2E4}"/>
                </c:ext>
              </c:extLst>
            </c:dLbl>
            <c:spPr>
              <a:noFill/>
              <a:ln w="25265">
                <a:noFill/>
              </a:ln>
            </c:spPr>
            <c:txPr>
              <a:bodyPr wrap="square" lIns="38100" tIns="19050" rIns="38100" bIns="19050" anchor="ctr">
                <a:spAutoFit/>
              </a:bodyPr>
              <a:lstStyle/>
              <a:p>
                <a:pPr>
                  <a:defRPr sz="1094" b="1" i="0">
                    <a:solidFill>
                      <a:schemeClr val="tx1"/>
                    </a:solidFill>
                    <a:latin typeface="Avenir Next" panose="020B0503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Q1-19</c:v>
                </c:pt>
                <c:pt idx="1">
                  <c:v>Q2-19</c:v>
                </c:pt>
                <c:pt idx="2">
                  <c:v>Q3-19</c:v>
                </c:pt>
                <c:pt idx="3">
                  <c:v>Q4-19</c:v>
                </c:pt>
                <c:pt idx="4">
                  <c:v>Q1-20</c:v>
                </c:pt>
                <c:pt idx="5">
                  <c:v>Q2-20</c:v>
                </c:pt>
                <c:pt idx="6">
                  <c:v>Q3-20</c:v>
                </c:pt>
                <c:pt idx="7">
                  <c:v>Q4-20</c:v>
                </c:pt>
                <c:pt idx="8">
                  <c:v>Q1-21</c:v>
                </c:pt>
              </c:strCache>
            </c:strRef>
          </c:cat>
          <c:val>
            <c:numRef>
              <c:f>Sheet1!$B$2:$J$2</c:f>
              <c:numCache>
                <c:formatCode>_("$"* #,##0.0_);_("$"* \(#,##0.0\);_("$"* "-"??_);_(@_)</c:formatCode>
                <c:ptCount val="9"/>
                <c:pt idx="0">
                  <c:v>7.5738919999999998</c:v>
                </c:pt>
                <c:pt idx="1">
                  <c:v>8.0692229999999991</c:v>
                </c:pt>
                <c:pt idx="2">
                  <c:v>9.0407499999999992</c:v>
                </c:pt>
                <c:pt idx="3">
                  <c:v>8.2972920000000006</c:v>
                </c:pt>
                <c:pt idx="4">
                  <c:v>11.522086</c:v>
                </c:pt>
                <c:pt idx="5">
                  <c:v>9.8396349999999995</c:v>
                </c:pt>
                <c:pt idx="6">
                  <c:v>12.476991</c:v>
                </c:pt>
                <c:pt idx="7">
                  <c:v>8.9</c:v>
                </c:pt>
                <c:pt idx="8">
                  <c:v>9.3000000000000007</c:v>
                </c:pt>
              </c:numCache>
            </c:numRef>
          </c:val>
          <c:extLst>
            <c:ext xmlns:c16="http://schemas.microsoft.com/office/drawing/2014/chart" uri="{C3380CC4-5D6E-409C-BE32-E72D297353CC}">
              <c16:uniqueId val="{00000001-DD64-465F-B323-179AB87AA2E4}"/>
            </c:ext>
          </c:extLst>
        </c:ser>
        <c:dLbls>
          <c:showLegendKey val="0"/>
          <c:showVal val="0"/>
          <c:showCatName val="0"/>
          <c:showSerName val="0"/>
          <c:showPercent val="0"/>
          <c:showBubbleSize val="0"/>
        </c:dLbls>
        <c:gapWidth val="50"/>
        <c:overlap val="-41"/>
        <c:axId val="368764304"/>
        <c:axId val="368767832"/>
      </c:barChart>
      <c:catAx>
        <c:axId val="368764304"/>
        <c:scaling>
          <c:orientation val="minMax"/>
        </c:scaling>
        <c:delete val="0"/>
        <c:axPos val="b"/>
        <c:numFmt formatCode="General" sourceLinked="0"/>
        <c:majorTickMark val="none"/>
        <c:minorTickMark val="none"/>
        <c:tickLblPos val="low"/>
        <c:txPr>
          <a:bodyPr/>
          <a:lstStyle/>
          <a:p>
            <a:pPr>
              <a:defRPr sz="1094" b="0" i="0">
                <a:latin typeface="Avenir Next" panose="020B0503020202020204" pitchFamily="34" charset="0"/>
              </a:defRPr>
            </a:pPr>
            <a:endParaRPr lang="en-US"/>
          </a:p>
        </c:txPr>
        <c:crossAx val="368767832"/>
        <c:crosses val="autoZero"/>
        <c:auto val="1"/>
        <c:lblAlgn val="ctr"/>
        <c:lblOffset val="0"/>
        <c:noMultiLvlLbl val="0"/>
      </c:catAx>
      <c:valAx>
        <c:axId val="368767832"/>
        <c:scaling>
          <c:orientation val="minMax"/>
          <c:max val="13"/>
          <c:min val="6"/>
        </c:scaling>
        <c:delete val="0"/>
        <c:axPos val="l"/>
        <c:numFmt formatCode="_(&quot;$&quot;* #,##0.0_);_(&quot;$&quot;* \(#,##0.0\);_(&quot;$&quot;* &quot;-&quot;??_);_(@_)" sourceLinked="1"/>
        <c:majorTickMark val="out"/>
        <c:minorTickMark val="none"/>
        <c:tickLblPos val="none"/>
        <c:spPr>
          <a:ln>
            <a:noFill/>
          </a:ln>
        </c:spPr>
        <c:crossAx val="368764304"/>
        <c:crosses val="autoZero"/>
        <c:crossBetween val="between"/>
      </c:valAx>
      <c:spPr>
        <a:noFill/>
        <a:ln w="25308">
          <a:noFill/>
        </a:ln>
      </c:spPr>
    </c:plotArea>
    <c:plotVisOnly val="1"/>
    <c:dispBlanksAs val="gap"/>
    <c:showDLblsOverMax val="0"/>
  </c:chart>
  <c:txPr>
    <a:bodyPr/>
    <a:lstStyle/>
    <a:p>
      <a:pPr>
        <a:defRPr sz="1393"/>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1</cdr:x>
      <cdr:y>0</cdr:y>
    </cdr:from>
    <cdr:to>
      <cdr:x>1</cdr:x>
      <cdr:y>1</cdr:y>
    </cdr:to>
    <cdr:cxnSp macro="">
      <cdr:nvCxnSpPr>
        <cdr:cNvPr id="2" name="Straight Connector 1">
          <a:extLst xmlns:a="http://schemas.openxmlformats.org/drawingml/2006/main">
            <a:ext uri="{FF2B5EF4-FFF2-40B4-BE49-F238E27FC236}">
              <a16:creationId xmlns:a16="http://schemas.microsoft.com/office/drawing/2014/main" id="{A1D0E64C-988E-480F-96EA-8745CD90A9B6}"/>
            </a:ext>
          </a:extLst>
        </cdr:cNvPr>
        <cdr:cNvCxnSpPr>
          <a:cxnSpLocks xmlns:a="http://schemas.openxmlformats.org/drawingml/2006/main"/>
        </cdr:cNvCxnSpPr>
      </cdr:nvCxnSpPr>
      <cdr:spPr>
        <a:xfrm xmlns:a="http://schemas.openxmlformats.org/drawingml/2006/main">
          <a:off x="9208537" y="260824"/>
          <a:ext cx="0" cy="2267251"/>
        </a:xfrm>
        <a:prstGeom xmlns:a="http://schemas.openxmlformats.org/drawingml/2006/main" prst="line">
          <a:avLst/>
        </a:prstGeom>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2C20B2-A842-D844-95EB-CCC3FFF932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8C47BB73-554A-9849-8DD2-52A28F10ED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2B3DFC6-A60D-1D40-AD57-5A2F13D1AD66}" type="datetimeFigureOut">
              <a:rPr lang="en-US"/>
              <a:pPr>
                <a:defRPr/>
              </a:pPr>
              <a:t>5/17/2021</a:t>
            </a:fld>
            <a:endParaRPr lang="en-US" dirty="0"/>
          </a:p>
        </p:txBody>
      </p:sp>
      <p:sp>
        <p:nvSpPr>
          <p:cNvPr id="4" name="Slide Image Placeholder 3">
            <a:extLst>
              <a:ext uri="{FF2B5EF4-FFF2-40B4-BE49-F238E27FC236}">
                <a16:creationId xmlns:a16="http://schemas.microsoft.com/office/drawing/2014/main" id="{0BC621CD-2889-E942-9226-80BF6A5347D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121B0F0-7B34-5C45-A9D8-DAE81E0215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4C590D1-B754-6541-BEA5-9C2B7DAEFDE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BB2C4F58-5B6B-AA42-951A-82B445C2141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035C57-DB82-7345-978A-07BC0907560A}" type="slidenum">
              <a:rPr lang="en-US" altLang="en-US"/>
              <a:pPr>
                <a:defRPr/>
              </a:pPr>
              <a:t>‹#›</a:t>
            </a:fld>
            <a:endParaRPr lang="en-US" altLang="en-US" dirty="0"/>
          </a:p>
        </p:txBody>
      </p:sp>
    </p:spTree>
    <p:extLst>
      <p:ext uri="{BB962C8B-B14F-4D97-AF65-F5344CB8AC3E}">
        <p14:creationId xmlns:p14="http://schemas.microsoft.com/office/powerpoint/2010/main" val="2024441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035C57-DB82-7345-978A-07BC0907560A}" type="slidenum">
              <a:rPr lang="en-US" altLang="en-US" smtClean="0"/>
              <a:pPr>
                <a:defRPr/>
              </a:pPr>
              <a:t>1</a:t>
            </a:fld>
            <a:endParaRPr lang="en-US" altLang="en-US" dirty="0"/>
          </a:p>
        </p:txBody>
      </p:sp>
    </p:spTree>
    <p:extLst>
      <p:ext uri="{BB962C8B-B14F-4D97-AF65-F5344CB8AC3E}">
        <p14:creationId xmlns:p14="http://schemas.microsoft.com/office/powerpoint/2010/main" val="139872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E601233-0D30-3044-877D-214FF9FB1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CE35307D-163E-F941-A439-1AC8FF9CA5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AF9DC8CF-DEB7-5F41-96B8-7ABF73EC1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614A69-CFCA-DF4E-8D8B-12992960319B}" type="slidenum">
              <a:rPr lang="en-US" altLang="en-US" smtClean="0"/>
              <a:pPr/>
              <a:t>10</a:t>
            </a:fld>
            <a:endParaRPr lang="en-US" altLang="en-US" dirty="0"/>
          </a:p>
        </p:txBody>
      </p:sp>
    </p:spTree>
    <p:extLst>
      <p:ext uri="{BB962C8B-B14F-4D97-AF65-F5344CB8AC3E}">
        <p14:creationId xmlns:p14="http://schemas.microsoft.com/office/powerpoint/2010/main" val="146332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247939E-4CCC-3248-9A9C-26611ACC6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C9A4F1C-002F-8348-8647-12F1629694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5" name="Slide Number Placeholder 3">
            <a:extLst>
              <a:ext uri="{FF2B5EF4-FFF2-40B4-BE49-F238E27FC236}">
                <a16:creationId xmlns:a16="http://schemas.microsoft.com/office/drawing/2014/main" id="{7A6C8F47-8ED5-9541-BE98-FDA3888B84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4A16DB-E06A-474F-BB4C-69C0F2FD6016}" type="slidenum">
              <a:rPr lang="en-US" altLang="en-US" smtClean="0"/>
              <a:pPr/>
              <a:t>11</a:t>
            </a:fld>
            <a:endParaRPr lang="en-US" altLang="en-US" dirty="0"/>
          </a:p>
        </p:txBody>
      </p:sp>
    </p:spTree>
    <p:extLst>
      <p:ext uri="{BB962C8B-B14F-4D97-AF65-F5344CB8AC3E}">
        <p14:creationId xmlns:p14="http://schemas.microsoft.com/office/powerpoint/2010/main" val="31752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C5CC4E4-8826-834D-8163-F1D655FB80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4D483680-836C-D249-9677-A75BDE2505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2023 – 13.052B</a:t>
            </a:r>
          </a:p>
        </p:txBody>
      </p:sp>
      <p:sp>
        <p:nvSpPr>
          <p:cNvPr id="35843" name="Slide Number Placeholder 3">
            <a:extLst>
              <a:ext uri="{FF2B5EF4-FFF2-40B4-BE49-F238E27FC236}">
                <a16:creationId xmlns:a16="http://schemas.microsoft.com/office/drawing/2014/main" id="{E19FA9B5-5B9A-E44C-B96C-27B57C4AE6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DFC79C-00FE-3346-9913-6B00EDF3265F}" type="slidenum">
              <a:rPr lang="en-US" altLang="en-US" smtClean="0"/>
              <a:pPr/>
              <a:t>12</a:t>
            </a:fld>
            <a:endParaRPr lang="en-US" altLang="en-US" dirty="0"/>
          </a:p>
        </p:txBody>
      </p:sp>
    </p:spTree>
    <p:extLst>
      <p:ext uri="{BB962C8B-B14F-4D97-AF65-F5344CB8AC3E}">
        <p14:creationId xmlns:p14="http://schemas.microsoft.com/office/powerpoint/2010/main" val="265661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4FC2F444-0EE4-4147-8992-FF060B7149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5BD02F8-D73A-194B-9384-FA05319D64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1" name="Slide Number Placeholder 3">
            <a:extLst>
              <a:ext uri="{FF2B5EF4-FFF2-40B4-BE49-F238E27FC236}">
                <a16:creationId xmlns:a16="http://schemas.microsoft.com/office/drawing/2014/main" id="{6C66C1D1-6D12-E447-B0A4-37B7190464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5B5CD1A-9797-9643-88BD-BF850B3B6B41}" type="slidenum">
              <a:rPr lang="en-US" altLang="en-US" smtClean="0"/>
              <a:pPr/>
              <a:t>13</a:t>
            </a:fld>
            <a:endParaRPr lang="en-US" altLang="en-US" dirty="0"/>
          </a:p>
        </p:txBody>
      </p:sp>
    </p:spTree>
    <p:extLst>
      <p:ext uri="{BB962C8B-B14F-4D97-AF65-F5344CB8AC3E}">
        <p14:creationId xmlns:p14="http://schemas.microsoft.com/office/powerpoint/2010/main" val="235113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6FEF1E61-B8FD-AA44-A15D-5F1E316503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40517879-366E-7A4E-BD7D-9D8C9032E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39" name="Slide Number Placeholder 3">
            <a:extLst>
              <a:ext uri="{FF2B5EF4-FFF2-40B4-BE49-F238E27FC236}">
                <a16:creationId xmlns:a16="http://schemas.microsoft.com/office/drawing/2014/main" id="{1478D6E4-FE3B-CD45-8EE2-B059948F4B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589A0D-ED17-B244-BDFA-310D38B16AD6}" type="slidenum">
              <a:rPr lang="en-US" altLang="en-US" smtClean="0"/>
              <a:pPr/>
              <a:t>14</a:t>
            </a:fld>
            <a:endParaRPr lang="en-US" altLang="en-US" dirty="0"/>
          </a:p>
        </p:txBody>
      </p:sp>
    </p:spTree>
    <p:extLst>
      <p:ext uri="{BB962C8B-B14F-4D97-AF65-F5344CB8AC3E}">
        <p14:creationId xmlns:p14="http://schemas.microsoft.com/office/powerpoint/2010/main" val="78890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3A623B-2051-4067-B55A-D8CED4E44F80}" type="slidenum">
              <a:rPr lang="en-US" smtClean="0"/>
              <a:t>16</a:t>
            </a:fld>
            <a:endParaRPr lang="en-US" dirty="0"/>
          </a:p>
        </p:txBody>
      </p:sp>
    </p:spTree>
    <p:extLst>
      <p:ext uri="{BB962C8B-B14F-4D97-AF65-F5344CB8AC3E}">
        <p14:creationId xmlns:p14="http://schemas.microsoft.com/office/powerpoint/2010/main" val="50176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0519C80-D39C-954F-909D-B25999F685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427D0062-ECED-FE46-B002-44E43DD9A0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7" name="Slide Number Placeholder 3">
            <a:extLst>
              <a:ext uri="{FF2B5EF4-FFF2-40B4-BE49-F238E27FC236}">
                <a16:creationId xmlns:a16="http://schemas.microsoft.com/office/drawing/2014/main" id="{30EB2099-BF23-2340-870A-B65B9A1A2B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0DFCB7-77B4-CB4D-8194-5A15DC3BD462}" type="slidenum">
              <a:rPr lang="en-US" altLang="en-US" smtClean="0"/>
              <a:pPr/>
              <a:t>17</a:t>
            </a:fld>
            <a:endParaRPr lang="en-US" altLang="en-US" dirty="0"/>
          </a:p>
        </p:txBody>
      </p:sp>
    </p:spTree>
    <p:extLst>
      <p:ext uri="{BB962C8B-B14F-4D97-AF65-F5344CB8AC3E}">
        <p14:creationId xmlns:p14="http://schemas.microsoft.com/office/powerpoint/2010/main" val="3361385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93AC6055-505B-EE45-B9F9-8865D660B1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42A3F8E1-AF54-3D47-AF6A-08071ADCC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9155" name="Slide Number Placeholder 3">
            <a:extLst>
              <a:ext uri="{FF2B5EF4-FFF2-40B4-BE49-F238E27FC236}">
                <a16:creationId xmlns:a16="http://schemas.microsoft.com/office/drawing/2014/main" id="{8FDFB3A0-135B-6D45-A3A2-F7F875D850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8C7907-3B42-0649-885A-DC5715E1AB95}" type="slidenum">
              <a:rPr lang="en-US" altLang="en-US" smtClean="0"/>
              <a:pPr/>
              <a:t>18</a:t>
            </a:fld>
            <a:endParaRPr lang="en-US" altLang="en-US" dirty="0"/>
          </a:p>
        </p:txBody>
      </p:sp>
    </p:spTree>
    <p:extLst>
      <p:ext uri="{BB962C8B-B14F-4D97-AF65-F5344CB8AC3E}">
        <p14:creationId xmlns:p14="http://schemas.microsoft.com/office/powerpoint/2010/main" val="4062889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035C57-DB82-7345-978A-07BC0907560A}" type="slidenum">
              <a:rPr lang="en-US" altLang="en-US" smtClean="0"/>
              <a:pPr>
                <a:defRPr/>
              </a:pPr>
              <a:t>19</a:t>
            </a:fld>
            <a:endParaRPr lang="en-US" altLang="en-US" dirty="0"/>
          </a:p>
        </p:txBody>
      </p:sp>
    </p:spTree>
    <p:extLst>
      <p:ext uri="{BB962C8B-B14F-4D97-AF65-F5344CB8AC3E}">
        <p14:creationId xmlns:p14="http://schemas.microsoft.com/office/powerpoint/2010/main" val="357981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B33A218F-8EC0-0040-B272-8383A35292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3D327C5E-76AB-F640-B3E5-5F104E195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7" name="Slide Number Placeholder 3">
            <a:extLst>
              <a:ext uri="{FF2B5EF4-FFF2-40B4-BE49-F238E27FC236}">
                <a16:creationId xmlns:a16="http://schemas.microsoft.com/office/drawing/2014/main" id="{7D199C0E-C3F5-594A-9702-184FF09A4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751A16-56F7-A648-97CF-75C754BAC859}" type="slidenum">
              <a:rPr lang="en-US" altLang="en-US" smtClean="0"/>
              <a:pPr/>
              <a:t>20</a:t>
            </a:fld>
            <a:endParaRPr lang="en-US" altLang="en-US" dirty="0"/>
          </a:p>
        </p:txBody>
      </p:sp>
    </p:spTree>
    <p:extLst>
      <p:ext uri="{BB962C8B-B14F-4D97-AF65-F5344CB8AC3E}">
        <p14:creationId xmlns:p14="http://schemas.microsoft.com/office/powerpoint/2010/main" val="292578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5FC354B-828B-0741-847B-82D972C28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207B708D-9C0F-CC42-B1C9-D0CDACABA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 </a:t>
            </a:r>
          </a:p>
        </p:txBody>
      </p:sp>
      <p:sp>
        <p:nvSpPr>
          <p:cNvPr id="17411" name="Slide Number Placeholder 3">
            <a:extLst>
              <a:ext uri="{FF2B5EF4-FFF2-40B4-BE49-F238E27FC236}">
                <a16:creationId xmlns:a16="http://schemas.microsoft.com/office/drawing/2014/main" id="{78C31E09-50E2-BA4C-AD11-9F061E6E86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47046B-3F1C-6F40-9BD2-93DF8900102C}" type="slidenum">
              <a:rPr lang="en-US" altLang="en-US" smtClean="0"/>
              <a:pPr/>
              <a:t>2</a:t>
            </a:fld>
            <a:endParaRPr lang="en-US" altLang="en-US" dirty="0"/>
          </a:p>
        </p:txBody>
      </p:sp>
    </p:spTree>
    <p:extLst>
      <p:ext uri="{BB962C8B-B14F-4D97-AF65-F5344CB8AC3E}">
        <p14:creationId xmlns:p14="http://schemas.microsoft.com/office/powerpoint/2010/main" val="3286726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C4C114FC-33E8-1646-8DE6-A0DAACEC34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3F3DFB36-D430-2F46-A026-739AB14933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5" name="Slide Number Placeholder 3">
            <a:extLst>
              <a:ext uri="{FF2B5EF4-FFF2-40B4-BE49-F238E27FC236}">
                <a16:creationId xmlns:a16="http://schemas.microsoft.com/office/drawing/2014/main" id="{AB636673-8334-744A-8433-9C25DB822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F8309B-7692-FD4C-85E5-86F9000787BC}" type="slidenum">
              <a:rPr lang="en-US" altLang="en-US" smtClean="0"/>
              <a:pPr/>
              <a:t>21</a:t>
            </a:fld>
            <a:endParaRPr lang="en-US" altLang="en-US" dirty="0"/>
          </a:p>
        </p:txBody>
      </p:sp>
    </p:spTree>
    <p:extLst>
      <p:ext uri="{BB962C8B-B14F-4D97-AF65-F5344CB8AC3E}">
        <p14:creationId xmlns:p14="http://schemas.microsoft.com/office/powerpoint/2010/main" val="302143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3F631096-514A-D644-91ED-98E6F857A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14ACD649-6261-0849-937A-FC6F37F37A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3" name="Slide Number Placeholder 3">
            <a:extLst>
              <a:ext uri="{FF2B5EF4-FFF2-40B4-BE49-F238E27FC236}">
                <a16:creationId xmlns:a16="http://schemas.microsoft.com/office/drawing/2014/main" id="{15FF2358-1CA2-E548-8DDC-6D683ECC2B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B18F81-3813-9340-A5F3-6EBAAC047E3F}" type="slidenum">
              <a:rPr lang="en-US" altLang="en-US" smtClean="0"/>
              <a:pPr/>
              <a:t>22</a:t>
            </a:fld>
            <a:endParaRPr lang="en-US" altLang="en-US" dirty="0"/>
          </a:p>
        </p:txBody>
      </p:sp>
    </p:spTree>
    <p:extLst>
      <p:ext uri="{BB962C8B-B14F-4D97-AF65-F5344CB8AC3E}">
        <p14:creationId xmlns:p14="http://schemas.microsoft.com/office/powerpoint/2010/main" val="1425360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341950A-66FC-4F48-937F-58876BC97D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A74F2B30-BFAD-FF4C-A239-3C1BFD3C07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1" name="Slide Number Placeholder 3">
            <a:extLst>
              <a:ext uri="{FF2B5EF4-FFF2-40B4-BE49-F238E27FC236}">
                <a16:creationId xmlns:a16="http://schemas.microsoft.com/office/drawing/2014/main" id="{771AF0A2-F6DF-3B49-965F-D26A93F2DA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23AAE6-2CC3-B345-9244-F2942E4CCEFC}" type="slidenum">
              <a:rPr lang="en-US" altLang="en-US" smtClean="0"/>
              <a:pPr/>
              <a:t>23</a:t>
            </a:fld>
            <a:endParaRPr lang="en-US" altLang="en-US" dirty="0"/>
          </a:p>
        </p:txBody>
      </p:sp>
    </p:spTree>
    <p:extLst>
      <p:ext uri="{BB962C8B-B14F-4D97-AF65-F5344CB8AC3E}">
        <p14:creationId xmlns:p14="http://schemas.microsoft.com/office/powerpoint/2010/main" val="461981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9091D02B-ACB1-9343-893E-805E4BC9EF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5486F0C9-B74B-B641-85E4-315015C8FA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19" name="Slide Number Placeholder 3">
            <a:extLst>
              <a:ext uri="{FF2B5EF4-FFF2-40B4-BE49-F238E27FC236}">
                <a16:creationId xmlns:a16="http://schemas.microsoft.com/office/drawing/2014/main" id="{7DD9E828-D529-AC44-9A23-117522B54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2BE636-982E-9D44-B8F2-F264EB94E827}" type="slidenum">
              <a:rPr lang="en-US" altLang="en-US" smtClean="0"/>
              <a:pPr/>
              <a:t>24</a:t>
            </a:fld>
            <a:endParaRPr lang="en-US" altLang="en-US" dirty="0"/>
          </a:p>
        </p:txBody>
      </p:sp>
    </p:spTree>
    <p:extLst>
      <p:ext uri="{BB962C8B-B14F-4D97-AF65-F5344CB8AC3E}">
        <p14:creationId xmlns:p14="http://schemas.microsoft.com/office/powerpoint/2010/main" val="129926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6A2F1E8-B9D8-F241-9F9C-2BD4B6448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99BD5E7-F117-CC42-A858-DB99AB58C9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9" name="Slide Number Placeholder 3">
            <a:extLst>
              <a:ext uri="{FF2B5EF4-FFF2-40B4-BE49-F238E27FC236}">
                <a16:creationId xmlns:a16="http://schemas.microsoft.com/office/drawing/2014/main" id="{A47B83F1-8A4F-F34D-AE03-720D3702FF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0EE25D-170C-934C-AC1F-C39B26F400EC}" type="slidenum">
              <a:rPr lang="en-US" altLang="en-US" smtClean="0"/>
              <a:pPr/>
              <a:t>3</a:t>
            </a:fld>
            <a:endParaRPr lang="en-US" altLang="en-US" dirty="0"/>
          </a:p>
        </p:txBody>
      </p:sp>
    </p:spTree>
    <p:extLst>
      <p:ext uri="{BB962C8B-B14F-4D97-AF65-F5344CB8AC3E}">
        <p14:creationId xmlns:p14="http://schemas.microsoft.com/office/powerpoint/2010/main" val="254816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40EE181-57C0-474B-A67E-B764EBD32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DE5FA5BF-95C1-2048-BD7B-33CB901B3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a:extLst>
              <a:ext uri="{FF2B5EF4-FFF2-40B4-BE49-F238E27FC236}">
                <a16:creationId xmlns:a16="http://schemas.microsoft.com/office/drawing/2014/main" id="{DABB6A49-1044-AE42-85C6-A9C67A0D80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D5ABE7-C888-D040-9850-ED0E60B2A1F0}" type="slidenum">
              <a:rPr lang="en-US" altLang="en-US" smtClean="0"/>
              <a:pPr/>
              <a:t>4</a:t>
            </a:fld>
            <a:endParaRPr lang="en-US" altLang="en-US" dirty="0"/>
          </a:p>
        </p:txBody>
      </p:sp>
    </p:spTree>
    <p:extLst>
      <p:ext uri="{BB962C8B-B14F-4D97-AF65-F5344CB8AC3E}">
        <p14:creationId xmlns:p14="http://schemas.microsoft.com/office/powerpoint/2010/main" val="25628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E27775F-8AE3-8B43-AF0E-0A5CC44FB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B04E757-5EB5-1A41-A296-147DCDF46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5603" name="Slide Number Placeholder 3">
            <a:extLst>
              <a:ext uri="{FF2B5EF4-FFF2-40B4-BE49-F238E27FC236}">
                <a16:creationId xmlns:a16="http://schemas.microsoft.com/office/drawing/2014/main" id="{9C13C2B5-DE53-9249-B9C8-2702B1482D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C3FB2D-0857-8447-9773-2F1922BCF3E8}" type="slidenum">
              <a:rPr lang="en-US" altLang="en-US" smtClean="0"/>
              <a:pPr/>
              <a:t>5</a:t>
            </a:fld>
            <a:endParaRPr lang="en-US" altLang="en-US" dirty="0"/>
          </a:p>
        </p:txBody>
      </p:sp>
    </p:spTree>
    <p:extLst>
      <p:ext uri="{BB962C8B-B14F-4D97-AF65-F5344CB8AC3E}">
        <p14:creationId xmlns:p14="http://schemas.microsoft.com/office/powerpoint/2010/main" val="169925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AED17246-9253-9E4A-BABB-9DDE9D5BA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6010BCE-7692-2643-87A4-77E4A28A0E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7" name="Slide Number Placeholder 3">
            <a:extLst>
              <a:ext uri="{FF2B5EF4-FFF2-40B4-BE49-F238E27FC236}">
                <a16:creationId xmlns:a16="http://schemas.microsoft.com/office/drawing/2014/main" id="{89EDE8EC-233A-F749-B60F-3F6BBC788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C43E8D-92AC-E94D-8F77-B4A2226F03C4}" type="slidenum">
              <a:rPr lang="en-US" altLang="en-US" smtClean="0"/>
              <a:pPr/>
              <a:t>6</a:t>
            </a:fld>
            <a:endParaRPr lang="en-US" altLang="en-US" dirty="0"/>
          </a:p>
        </p:txBody>
      </p:sp>
    </p:spTree>
    <p:extLst>
      <p:ext uri="{BB962C8B-B14F-4D97-AF65-F5344CB8AC3E}">
        <p14:creationId xmlns:p14="http://schemas.microsoft.com/office/powerpoint/2010/main" val="351709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AED17246-9253-9E4A-BABB-9DDE9D5BA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6010BCE-7692-2643-87A4-77E4A28A0E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7" name="Slide Number Placeholder 3">
            <a:extLst>
              <a:ext uri="{FF2B5EF4-FFF2-40B4-BE49-F238E27FC236}">
                <a16:creationId xmlns:a16="http://schemas.microsoft.com/office/drawing/2014/main" id="{89EDE8EC-233A-F749-B60F-3F6BBC788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C43E8D-92AC-E94D-8F77-B4A2226F03C4}" type="slidenum">
              <a:rPr lang="en-US" altLang="en-US" smtClean="0"/>
              <a:pPr/>
              <a:t>7</a:t>
            </a:fld>
            <a:endParaRPr lang="en-US" altLang="en-US" dirty="0"/>
          </a:p>
        </p:txBody>
      </p:sp>
    </p:spTree>
    <p:extLst>
      <p:ext uri="{BB962C8B-B14F-4D97-AF65-F5344CB8AC3E}">
        <p14:creationId xmlns:p14="http://schemas.microsoft.com/office/powerpoint/2010/main" val="155584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73D35EC-107C-DB4C-9EC7-B93E6F059C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14631380-0719-D045-BFC6-0C41E590A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7651" name="Slide Number Placeholder 3">
            <a:extLst>
              <a:ext uri="{FF2B5EF4-FFF2-40B4-BE49-F238E27FC236}">
                <a16:creationId xmlns:a16="http://schemas.microsoft.com/office/drawing/2014/main" id="{AB0443A3-D8DB-654C-BDD4-E8CD637008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02579F-48A4-164E-992C-473E045AB9D7}" type="slidenum">
              <a:rPr lang="en-US" altLang="en-US" smtClean="0"/>
              <a:pPr/>
              <a:t>8</a:t>
            </a:fld>
            <a:endParaRPr lang="en-US" altLang="en-US" dirty="0"/>
          </a:p>
        </p:txBody>
      </p:sp>
    </p:spTree>
    <p:extLst>
      <p:ext uri="{BB962C8B-B14F-4D97-AF65-F5344CB8AC3E}">
        <p14:creationId xmlns:p14="http://schemas.microsoft.com/office/powerpoint/2010/main" val="11429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1758DFE-DE42-144F-B105-69DBCC8142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1B7B9A9B-1991-B048-AC00-ABAABCB0C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a:extLst>
              <a:ext uri="{FF2B5EF4-FFF2-40B4-BE49-F238E27FC236}">
                <a16:creationId xmlns:a16="http://schemas.microsoft.com/office/drawing/2014/main" id="{09FFA071-5FEE-7549-89CB-380896D51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C1F92F-1194-554A-86C8-5EE87A6905C8}" type="slidenum">
              <a:rPr lang="en-US" altLang="en-US" smtClean="0"/>
              <a:pPr/>
              <a:t>9</a:t>
            </a:fld>
            <a:endParaRPr lang="en-US" altLang="en-US" dirty="0"/>
          </a:p>
        </p:txBody>
      </p:sp>
    </p:spTree>
    <p:extLst>
      <p:ext uri="{BB962C8B-B14F-4D97-AF65-F5344CB8AC3E}">
        <p14:creationId xmlns:p14="http://schemas.microsoft.com/office/powerpoint/2010/main" val="210373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C12079-5D98-D248-B28C-F6A637654B50}"/>
              </a:ext>
            </a:extLst>
          </p:cNvPr>
          <p:cNvSpPr>
            <a:spLocks noGrp="1"/>
          </p:cNvSpPr>
          <p:nvPr>
            <p:ph type="dt" sz="half" idx="10"/>
          </p:nvPr>
        </p:nvSpPr>
        <p:spPr/>
        <p:txBody>
          <a:bodyPr/>
          <a:lstStyle>
            <a:lvl1pPr>
              <a:defRPr/>
            </a:lvl1pPr>
          </a:lstStyle>
          <a:p>
            <a:pPr>
              <a:defRPr/>
            </a:pPr>
            <a:fld id="{B3E80A5B-400D-4A98-974A-0DF48B6B7771}" type="datetime1">
              <a:rPr lang="en-US" smtClean="0"/>
              <a:t>5/17/2021</a:t>
            </a:fld>
            <a:endParaRPr lang="en-US" dirty="0"/>
          </a:p>
        </p:txBody>
      </p:sp>
      <p:sp>
        <p:nvSpPr>
          <p:cNvPr id="5" name="Footer Placeholder 4">
            <a:extLst>
              <a:ext uri="{FF2B5EF4-FFF2-40B4-BE49-F238E27FC236}">
                <a16:creationId xmlns:a16="http://schemas.microsoft.com/office/drawing/2014/main" id="{26A4A864-0E37-3A4B-843B-6F7F2555F10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3865BE6-65C1-DB46-872B-7C77EA62C0F2}"/>
              </a:ext>
            </a:extLst>
          </p:cNvPr>
          <p:cNvSpPr>
            <a:spLocks noGrp="1"/>
          </p:cNvSpPr>
          <p:nvPr>
            <p:ph type="sldNum" sz="quarter" idx="12"/>
          </p:nvPr>
        </p:nvSpPr>
        <p:spPr/>
        <p:txBody>
          <a:bodyPr/>
          <a:lstStyle>
            <a:lvl1pPr>
              <a:defRPr/>
            </a:lvl1pPr>
          </a:lstStyle>
          <a:p>
            <a:pPr>
              <a:defRPr/>
            </a:pPr>
            <a:fld id="{84F2C3A4-A6D7-CC4E-8067-D8D96469B382}" type="slidenum">
              <a:rPr lang="en-US" altLang="en-US"/>
              <a:pPr>
                <a:defRPr/>
              </a:pPr>
              <a:t>‹#›</a:t>
            </a:fld>
            <a:endParaRPr lang="en-US" altLang="en-US" dirty="0"/>
          </a:p>
        </p:txBody>
      </p:sp>
    </p:spTree>
    <p:extLst>
      <p:ext uri="{BB962C8B-B14F-4D97-AF65-F5344CB8AC3E}">
        <p14:creationId xmlns:p14="http://schemas.microsoft.com/office/powerpoint/2010/main" val="422537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F4700-3853-EB4C-842C-000AD735149B}"/>
              </a:ext>
            </a:extLst>
          </p:cNvPr>
          <p:cNvSpPr>
            <a:spLocks noGrp="1"/>
          </p:cNvSpPr>
          <p:nvPr>
            <p:ph type="dt" sz="half" idx="10"/>
          </p:nvPr>
        </p:nvSpPr>
        <p:spPr/>
        <p:txBody>
          <a:bodyPr/>
          <a:lstStyle>
            <a:lvl1pPr>
              <a:defRPr/>
            </a:lvl1pPr>
          </a:lstStyle>
          <a:p>
            <a:pPr>
              <a:defRPr/>
            </a:pPr>
            <a:fld id="{B7EF6338-1080-4E51-9F67-4FC44A36583E}" type="datetime1">
              <a:rPr lang="en-US" smtClean="0"/>
              <a:t>5/17/2021</a:t>
            </a:fld>
            <a:endParaRPr lang="en-US" dirty="0"/>
          </a:p>
        </p:txBody>
      </p:sp>
      <p:sp>
        <p:nvSpPr>
          <p:cNvPr id="5" name="Footer Placeholder 4">
            <a:extLst>
              <a:ext uri="{FF2B5EF4-FFF2-40B4-BE49-F238E27FC236}">
                <a16:creationId xmlns:a16="http://schemas.microsoft.com/office/drawing/2014/main" id="{4483D266-3750-8D44-A311-81F4CE12E98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C1C45B4-7B52-7D46-88CC-74AC275796B4}"/>
              </a:ext>
            </a:extLst>
          </p:cNvPr>
          <p:cNvSpPr>
            <a:spLocks noGrp="1"/>
          </p:cNvSpPr>
          <p:nvPr>
            <p:ph type="sldNum" sz="quarter" idx="12"/>
          </p:nvPr>
        </p:nvSpPr>
        <p:spPr/>
        <p:txBody>
          <a:bodyPr/>
          <a:lstStyle>
            <a:lvl1pPr>
              <a:defRPr/>
            </a:lvl1pPr>
          </a:lstStyle>
          <a:p>
            <a:pPr>
              <a:defRPr/>
            </a:pPr>
            <a:fld id="{00C5545A-D120-0849-844E-F36A3FED5855}" type="slidenum">
              <a:rPr lang="en-US" altLang="en-US"/>
              <a:pPr>
                <a:defRPr/>
              </a:pPr>
              <a:t>‹#›</a:t>
            </a:fld>
            <a:endParaRPr lang="en-US" altLang="en-US" dirty="0"/>
          </a:p>
        </p:txBody>
      </p:sp>
    </p:spTree>
    <p:extLst>
      <p:ext uri="{BB962C8B-B14F-4D97-AF65-F5344CB8AC3E}">
        <p14:creationId xmlns:p14="http://schemas.microsoft.com/office/powerpoint/2010/main" val="396757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4DE6E-FAC8-0440-81C2-8120722BCCE9}"/>
              </a:ext>
            </a:extLst>
          </p:cNvPr>
          <p:cNvSpPr>
            <a:spLocks noGrp="1"/>
          </p:cNvSpPr>
          <p:nvPr>
            <p:ph type="dt" sz="half" idx="10"/>
          </p:nvPr>
        </p:nvSpPr>
        <p:spPr/>
        <p:txBody>
          <a:bodyPr/>
          <a:lstStyle>
            <a:lvl1pPr>
              <a:defRPr/>
            </a:lvl1pPr>
          </a:lstStyle>
          <a:p>
            <a:pPr>
              <a:defRPr/>
            </a:pPr>
            <a:fld id="{3E21F108-8F12-4DF9-8361-0DFA8B935FFD}" type="datetime1">
              <a:rPr lang="en-US" smtClean="0"/>
              <a:t>5/17/2021</a:t>
            </a:fld>
            <a:endParaRPr lang="en-US" dirty="0"/>
          </a:p>
        </p:txBody>
      </p:sp>
      <p:sp>
        <p:nvSpPr>
          <p:cNvPr id="5" name="Footer Placeholder 4">
            <a:extLst>
              <a:ext uri="{FF2B5EF4-FFF2-40B4-BE49-F238E27FC236}">
                <a16:creationId xmlns:a16="http://schemas.microsoft.com/office/drawing/2014/main" id="{1671A2BB-F366-E340-B72E-DC64155184C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5FF9AE3-EF5E-2549-92C5-83AD3398BC6D}"/>
              </a:ext>
            </a:extLst>
          </p:cNvPr>
          <p:cNvSpPr>
            <a:spLocks noGrp="1"/>
          </p:cNvSpPr>
          <p:nvPr>
            <p:ph type="sldNum" sz="quarter" idx="12"/>
          </p:nvPr>
        </p:nvSpPr>
        <p:spPr/>
        <p:txBody>
          <a:bodyPr/>
          <a:lstStyle>
            <a:lvl1pPr>
              <a:defRPr/>
            </a:lvl1pPr>
          </a:lstStyle>
          <a:p>
            <a:pPr>
              <a:defRPr/>
            </a:pPr>
            <a:fld id="{0D13209A-3175-3646-97DB-F6F20C4882C1}" type="slidenum">
              <a:rPr lang="en-US" altLang="en-US"/>
              <a:pPr>
                <a:defRPr/>
              </a:pPr>
              <a:t>‹#›</a:t>
            </a:fld>
            <a:endParaRPr lang="en-US" altLang="en-US" dirty="0"/>
          </a:p>
        </p:txBody>
      </p:sp>
    </p:spTree>
    <p:extLst>
      <p:ext uri="{BB962C8B-B14F-4D97-AF65-F5344CB8AC3E}">
        <p14:creationId xmlns:p14="http://schemas.microsoft.com/office/powerpoint/2010/main" val="177879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5E2A3-2321-5C4D-BCC6-D4318A47ECD9}"/>
              </a:ext>
            </a:extLst>
          </p:cNvPr>
          <p:cNvSpPr>
            <a:spLocks noGrp="1"/>
          </p:cNvSpPr>
          <p:nvPr>
            <p:ph type="dt" sz="half" idx="10"/>
          </p:nvPr>
        </p:nvSpPr>
        <p:spPr/>
        <p:txBody>
          <a:bodyPr/>
          <a:lstStyle>
            <a:lvl1pPr>
              <a:defRPr/>
            </a:lvl1pPr>
          </a:lstStyle>
          <a:p>
            <a:pPr>
              <a:defRPr/>
            </a:pPr>
            <a:fld id="{53C26FBD-E9D1-4985-BB98-FE8E4E243A71}" type="datetime1">
              <a:rPr lang="en-US" smtClean="0"/>
              <a:t>5/17/2021</a:t>
            </a:fld>
            <a:endParaRPr lang="en-US" dirty="0"/>
          </a:p>
        </p:txBody>
      </p:sp>
      <p:sp>
        <p:nvSpPr>
          <p:cNvPr id="5" name="Footer Placeholder 4">
            <a:extLst>
              <a:ext uri="{FF2B5EF4-FFF2-40B4-BE49-F238E27FC236}">
                <a16:creationId xmlns:a16="http://schemas.microsoft.com/office/drawing/2014/main" id="{FD25A50C-A4A0-0240-B109-CD19E1B758F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55056D0-98F1-9149-9A68-345D5CF34649}"/>
              </a:ext>
            </a:extLst>
          </p:cNvPr>
          <p:cNvSpPr>
            <a:spLocks noGrp="1"/>
          </p:cNvSpPr>
          <p:nvPr>
            <p:ph type="sldNum" sz="quarter" idx="12"/>
          </p:nvPr>
        </p:nvSpPr>
        <p:spPr/>
        <p:txBody>
          <a:bodyPr/>
          <a:lstStyle>
            <a:lvl1pPr>
              <a:defRPr/>
            </a:lvl1pPr>
          </a:lstStyle>
          <a:p>
            <a:pPr>
              <a:defRPr/>
            </a:pPr>
            <a:fld id="{B81C822A-10E9-E34A-AF8E-EC4A927BFEC3}" type="slidenum">
              <a:rPr lang="en-US" altLang="en-US"/>
              <a:pPr>
                <a:defRPr/>
              </a:pPr>
              <a:t>‹#›</a:t>
            </a:fld>
            <a:endParaRPr lang="en-US" altLang="en-US" dirty="0"/>
          </a:p>
        </p:txBody>
      </p:sp>
    </p:spTree>
    <p:extLst>
      <p:ext uri="{BB962C8B-B14F-4D97-AF65-F5344CB8AC3E}">
        <p14:creationId xmlns:p14="http://schemas.microsoft.com/office/powerpoint/2010/main" val="108457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F9852-1564-664F-8C30-AB89C7001906}"/>
              </a:ext>
            </a:extLst>
          </p:cNvPr>
          <p:cNvSpPr>
            <a:spLocks noGrp="1"/>
          </p:cNvSpPr>
          <p:nvPr>
            <p:ph type="dt" sz="half" idx="10"/>
          </p:nvPr>
        </p:nvSpPr>
        <p:spPr/>
        <p:txBody>
          <a:bodyPr/>
          <a:lstStyle>
            <a:lvl1pPr>
              <a:defRPr/>
            </a:lvl1pPr>
          </a:lstStyle>
          <a:p>
            <a:pPr>
              <a:defRPr/>
            </a:pPr>
            <a:fld id="{FC5B4211-E148-439E-9B80-9CE7FE4F0BFF}" type="datetime1">
              <a:rPr lang="en-US" smtClean="0"/>
              <a:t>5/17/2021</a:t>
            </a:fld>
            <a:endParaRPr lang="en-US" dirty="0"/>
          </a:p>
        </p:txBody>
      </p:sp>
      <p:sp>
        <p:nvSpPr>
          <p:cNvPr id="5" name="Footer Placeholder 4">
            <a:extLst>
              <a:ext uri="{FF2B5EF4-FFF2-40B4-BE49-F238E27FC236}">
                <a16:creationId xmlns:a16="http://schemas.microsoft.com/office/drawing/2014/main" id="{133AF629-3B31-B74C-A3E8-754A9A7AE93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34BDBDB-6426-7449-95A5-54D01BAE1E57}"/>
              </a:ext>
            </a:extLst>
          </p:cNvPr>
          <p:cNvSpPr>
            <a:spLocks noGrp="1"/>
          </p:cNvSpPr>
          <p:nvPr>
            <p:ph type="sldNum" sz="quarter" idx="12"/>
          </p:nvPr>
        </p:nvSpPr>
        <p:spPr/>
        <p:txBody>
          <a:bodyPr/>
          <a:lstStyle>
            <a:lvl1pPr>
              <a:defRPr/>
            </a:lvl1pPr>
          </a:lstStyle>
          <a:p>
            <a:pPr>
              <a:defRPr/>
            </a:pPr>
            <a:fld id="{F8B1E185-E417-5342-BC78-0CD3C5812AB0}" type="slidenum">
              <a:rPr lang="en-US" altLang="en-US"/>
              <a:pPr>
                <a:defRPr/>
              </a:pPr>
              <a:t>‹#›</a:t>
            </a:fld>
            <a:endParaRPr lang="en-US" altLang="en-US" dirty="0"/>
          </a:p>
        </p:txBody>
      </p:sp>
    </p:spTree>
    <p:extLst>
      <p:ext uri="{BB962C8B-B14F-4D97-AF65-F5344CB8AC3E}">
        <p14:creationId xmlns:p14="http://schemas.microsoft.com/office/powerpoint/2010/main" val="267424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BB61388-E85A-9942-ACFB-F67AEC44A45B}"/>
              </a:ext>
            </a:extLst>
          </p:cNvPr>
          <p:cNvSpPr>
            <a:spLocks noGrp="1"/>
          </p:cNvSpPr>
          <p:nvPr>
            <p:ph type="dt" sz="half" idx="10"/>
          </p:nvPr>
        </p:nvSpPr>
        <p:spPr/>
        <p:txBody>
          <a:bodyPr/>
          <a:lstStyle>
            <a:lvl1pPr>
              <a:defRPr/>
            </a:lvl1pPr>
          </a:lstStyle>
          <a:p>
            <a:pPr>
              <a:defRPr/>
            </a:pPr>
            <a:fld id="{930BBEEC-9ADC-48A4-BC99-DE33E712DC8D}" type="datetime1">
              <a:rPr lang="en-US" smtClean="0"/>
              <a:t>5/17/2021</a:t>
            </a:fld>
            <a:endParaRPr lang="en-US" dirty="0"/>
          </a:p>
        </p:txBody>
      </p:sp>
      <p:sp>
        <p:nvSpPr>
          <p:cNvPr id="6" name="Footer Placeholder 4">
            <a:extLst>
              <a:ext uri="{FF2B5EF4-FFF2-40B4-BE49-F238E27FC236}">
                <a16:creationId xmlns:a16="http://schemas.microsoft.com/office/drawing/2014/main" id="{3C0B51C8-584B-0A40-84FC-302D9DB7C14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8E2340F-BE52-8349-97F3-16508F4F7BB5}"/>
              </a:ext>
            </a:extLst>
          </p:cNvPr>
          <p:cNvSpPr>
            <a:spLocks noGrp="1"/>
          </p:cNvSpPr>
          <p:nvPr>
            <p:ph type="sldNum" sz="quarter" idx="12"/>
          </p:nvPr>
        </p:nvSpPr>
        <p:spPr/>
        <p:txBody>
          <a:bodyPr/>
          <a:lstStyle>
            <a:lvl1pPr>
              <a:defRPr/>
            </a:lvl1pPr>
          </a:lstStyle>
          <a:p>
            <a:pPr>
              <a:defRPr/>
            </a:pPr>
            <a:fld id="{A167DE69-8C09-324B-B805-62F919AA5E99}" type="slidenum">
              <a:rPr lang="en-US" altLang="en-US"/>
              <a:pPr>
                <a:defRPr/>
              </a:pPr>
              <a:t>‹#›</a:t>
            </a:fld>
            <a:endParaRPr lang="en-US" altLang="en-US" dirty="0"/>
          </a:p>
        </p:txBody>
      </p:sp>
    </p:spTree>
    <p:extLst>
      <p:ext uri="{BB962C8B-B14F-4D97-AF65-F5344CB8AC3E}">
        <p14:creationId xmlns:p14="http://schemas.microsoft.com/office/powerpoint/2010/main" val="145618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1018D09-C590-A54E-A6DF-11A682A323AB}"/>
              </a:ext>
            </a:extLst>
          </p:cNvPr>
          <p:cNvSpPr>
            <a:spLocks noGrp="1"/>
          </p:cNvSpPr>
          <p:nvPr>
            <p:ph type="dt" sz="half" idx="10"/>
          </p:nvPr>
        </p:nvSpPr>
        <p:spPr/>
        <p:txBody>
          <a:bodyPr/>
          <a:lstStyle>
            <a:lvl1pPr>
              <a:defRPr/>
            </a:lvl1pPr>
          </a:lstStyle>
          <a:p>
            <a:pPr>
              <a:defRPr/>
            </a:pPr>
            <a:fld id="{C566B0C9-DCE6-4AAD-9D28-CD12ADF65315}" type="datetime1">
              <a:rPr lang="en-US" smtClean="0"/>
              <a:t>5/17/2021</a:t>
            </a:fld>
            <a:endParaRPr lang="en-US" dirty="0"/>
          </a:p>
        </p:txBody>
      </p:sp>
      <p:sp>
        <p:nvSpPr>
          <p:cNvPr id="8" name="Footer Placeholder 4">
            <a:extLst>
              <a:ext uri="{FF2B5EF4-FFF2-40B4-BE49-F238E27FC236}">
                <a16:creationId xmlns:a16="http://schemas.microsoft.com/office/drawing/2014/main" id="{DF76EA1C-6AB6-1841-918F-1E5E155B75E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C90DB2A-E89D-E143-99E2-9201F3770020}"/>
              </a:ext>
            </a:extLst>
          </p:cNvPr>
          <p:cNvSpPr>
            <a:spLocks noGrp="1"/>
          </p:cNvSpPr>
          <p:nvPr>
            <p:ph type="sldNum" sz="quarter" idx="12"/>
          </p:nvPr>
        </p:nvSpPr>
        <p:spPr/>
        <p:txBody>
          <a:bodyPr/>
          <a:lstStyle>
            <a:lvl1pPr>
              <a:defRPr/>
            </a:lvl1pPr>
          </a:lstStyle>
          <a:p>
            <a:pPr>
              <a:defRPr/>
            </a:pPr>
            <a:fld id="{0B237B60-0C22-1E4E-86F4-0EEE2FC530D6}" type="slidenum">
              <a:rPr lang="en-US" altLang="en-US"/>
              <a:pPr>
                <a:defRPr/>
              </a:pPr>
              <a:t>‹#›</a:t>
            </a:fld>
            <a:endParaRPr lang="en-US" altLang="en-US" dirty="0"/>
          </a:p>
        </p:txBody>
      </p:sp>
    </p:spTree>
    <p:extLst>
      <p:ext uri="{BB962C8B-B14F-4D97-AF65-F5344CB8AC3E}">
        <p14:creationId xmlns:p14="http://schemas.microsoft.com/office/powerpoint/2010/main" val="216255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15C8486-614B-2149-AC74-6DDAB3FF7AC3}"/>
              </a:ext>
            </a:extLst>
          </p:cNvPr>
          <p:cNvSpPr>
            <a:spLocks noGrp="1"/>
          </p:cNvSpPr>
          <p:nvPr>
            <p:ph type="dt" sz="half" idx="10"/>
          </p:nvPr>
        </p:nvSpPr>
        <p:spPr/>
        <p:txBody>
          <a:bodyPr/>
          <a:lstStyle>
            <a:lvl1pPr>
              <a:defRPr/>
            </a:lvl1pPr>
          </a:lstStyle>
          <a:p>
            <a:pPr>
              <a:defRPr/>
            </a:pPr>
            <a:fld id="{0B4535D4-2291-428E-83DC-C85A8BF86175}" type="datetime1">
              <a:rPr lang="en-US" smtClean="0"/>
              <a:t>5/17/2021</a:t>
            </a:fld>
            <a:endParaRPr lang="en-US" dirty="0"/>
          </a:p>
        </p:txBody>
      </p:sp>
      <p:sp>
        <p:nvSpPr>
          <p:cNvPr id="4" name="Footer Placeholder 4">
            <a:extLst>
              <a:ext uri="{FF2B5EF4-FFF2-40B4-BE49-F238E27FC236}">
                <a16:creationId xmlns:a16="http://schemas.microsoft.com/office/drawing/2014/main" id="{299458F8-FEAA-0247-AE18-57DE20E3D64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B07D1CD-8711-7747-AFAE-7FC7B225CF71}"/>
              </a:ext>
            </a:extLst>
          </p:cNvPr>
          <p:cNvSpPr>
            <a:spLocks noGrp="1"/>
          </p:cNvSpPr>
          <p:nvPr>
            <p:ph type="sldNum" sz="quarter" idx="12"/>
          </p:nvPr>
        </p:nvSpPr>
        <p:spPr/>
        <p:txBody>
          <a:bodyPr/>
          <a:lstStyle>
            <a:lvl1pPr>
              <a:defRPr/>
            </a:lvl1pPr>
          </a:lstStyle>
          <a:p>
            <a:pPr>
              <a:defRPr/>
            </a:pPr>
            <a:fld id="{7E8D4DF3-3BE5-BB41-BBCA-003790928BA2}" type="slidenum">
              <a:rPr lang="en-US" altLang="en-US"/>
              <a:pPr>
                <a:defRPr/>
              </a:pPr>
              <a:t>‹#›</a:t>
            </a:fld>
            <a:endParaRPr lang="en-US" altLang="en-US" dirty="0"/>
          </a:p>
        </p:txBody>
      </p:sp>
    </p:spTree>
    <p:extLst>
      <p:ext uri="{BB962C8B-B14F-4D97-AF65-F5344CB8AC3E}">
        <p14:creationId xmlns:p14="http://schemas.microsoft.com/office/powerpoint/2010/main" val="38826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6D3920-70C3-D44C-B901-95213394648E}"/>
              </a:ext>
            </a:extLst>
          </p:cNvPr>
          <p:cNvSpPr>
            <a:spLocks noGrp="1"/>
          </p:cNvSpPr>
          <p:nvPr>
            <p:ph type="dt" sz="half" idx="10"/>
          </p:nvPr>
        </p:nvSpPr>
        <p:spPr/>
        <p:txBody>
          <a:bodyPr/>
          <a:lstStyle>
            <a:lvl1pPr>
              <a:defRPr/>
            </a:lvl1pPr>
          </a:lstStyle>
          <a:p>
            <a:pPr>
              <a:defRPr/>
            </a:pPr>
            <a:fld id="{793C7402-F6B3-4BD5-AF40-6C7D59510B8B}" type="datetime1">
              <a:rPr lang="en-US" smtClean="0"/>
              <a:t>5/17/2021</a:t>
            </a:fld>
            <a:endParaRPr lang="en-US" dirty="0"/>
          </a:p>
        </p:txBody>
      </p:sp>
      <p:sp>
        <p:nvSpPr>
          <p:cNvPr id="3" name="Footer Placeholder 4">
            <a:extLst>
              <a:ext uri="{FF2B5EF4-FFF2-40B4-BE49-F238E27FC236}">
                <a16:creationId xmlns:a16="http://schemas.microsoft.com/office/drawing/2014/main" id="{B749150E-4D01-1C4F-AB84-DBBC30E5CEFA}"/>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C5727F0-EC2A-D74B-B78D-25CB5BA695C9}"/>
              </a:ext>
            </a:extLst>
          </p:cNvPr>
          <p:cNvSpPr>
            <a:spLocks noGrp="1"/>
          </p:cNvSpPr>
          <p:nvPr>
            <p:ph type="sldNum" sz="quarter" idx="12"/>
          </p:nvPr>
        </p:nvSpPr>
        <p:spPr/>
        <p:txBody>
          <a:bodyPr/>
          <a:lstStyle>
            <a:lvl1pPr>
              <a:defRPr/>
            </a:lvl1pPr>
          </a:lstStyle>
          <a:p>
            <a:pPr>
              <a:defRPr/>
            </a:pPr>
            <a:fld id="{A079311A-4FE2-9E4F-98B8-42950453F199}" type="slidenum">
              <a:rPr lang="en-US" altLang="en-US"/>
              <a:pPr>
                <a:defRPr/>
              </a:pPr>
              <a:t>‹#›</a:t>
            </a:fld>
            <a:endParaRPr lang="en-US" altLang="en-US" dirty="0"/>
          </a:p>
        </p:txBody>
      </p:sp>
    </p:spTree>
    <p:extLst>
      <p:ext uri="{BB962C8B-B14F-4D97-AF65-F5344CB8AC3E}">
        <p14:creationId xmlns:p14="http://schemas.microsoft.com/office/powerpoint/2010/main" val="276728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C99EC58-A9E4-4949-81CB-5EEE044153E3}"/>
              </a:ext>
            </a:extLst>
          </p:cNvPr>
          <p:cNvSpPr>
            <a:spLocks noGrp="1"/>
          </p:cNvSpPr>
          <p:nvPr>
            <p:ph type="dt" sz="half" idx="10"/>
          </p:nvPr>
        </p:nvSpPr>
        <p:spPr/>
        <p:txBody>
          <a:bodyPr/>
          <a:lstStyle>
            <a:lvl1pPr>
              <a:defRPr/>
            </a:lvl1pPr>
          </a:lstStyle>
          <a:p>
            <a:pPr>
              <a:defRPr/>
            </a:pPr>
            <a:fld id="{3AB69CF4-5C7D-4B94-90BD-A3EA9511269B}" type="datetime1">
              <a:rPr lang="en-US" smtClean="0"/>
              <a:t>5/17/2021</a:t>
            </a:fld>
            <a:endParaRPr lang="en-US" dirty="0"/>
          </a:p>
        </p:txBody>
      </p:sp>
      <p:sp>
        <p:nvSpPr>
          <p:cNvPr id="6" name="Footer Placeholder 4">
            <a:extLst>
              <a:ext uri="{FF2B5EF4-FFF2-40B4-BE49-F238E27FC236}">
                <a16:creationId xmlns:a16="http://schemas.microsoft.com/office/drawing/2014/main" id="{BA233492-6F24-3D40-99E7-71FC5DABC7C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013349B-4E60-5048-9D2A-D32D22361AEF}"/>
              </a:ext>
            </a:extLst>
          </p:cNvPr>
          <p:cNvSpPr>
            <a:spLocks noGrp="1"/>
          </p:cNvSpPr>
          <p:nvPr>
            <p:ph type="sldNum" sz="quarter" idx="12"/>
          </p:nvPr>
        </p:nvSpPr>
        <p:spPr/>
        <p:txBody>
          <a:bodyPr/>
          <a:lstStyle>
            <a:lvl1pPr>
              <a:defRPr/>
            </a:lvl1pPr>
          </a:lstStyle>
          <a:p>
            <a:pPr>
              <a:defRPr/>
            </a:pPr>
            <a:fld id="{2D87EF32-3FB5-574A-B2F0-6A8ABE890BA6}" type="slidenum">
              <a:rPr lang="en-US" altLang="en-US"/>
              <a:pPr>
                <a:defRPr/>
              </a:pPr>
              <a:t>‹#›</a:t>
            </a:fld>
            <a:endParaRPr lang="en-US" altLang="en-US" dirty="0"/>
          </a:p>
        </p:txBody>
      </p:sp>
    </p:spTree>
    <p:extLst>
      <p:ext uri="{BB962C8B-B14F-4D97-AF65-F5344CB8AC3E}">
        <p14:creationId xmlns:p14="http://schemas.microsoft.com/office/powerpoint/2010/main" val="122669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7DFF336-D919-B947-A214-1FF56A4EDD2E}"/>
              </a:ext>
            </a:extLst>
          </p:cNvPr>
          <p:cNvSpPr>
            <a:spLocks noGrp="1"/>
          </p:cNvSpPr>
          <p:nvPr>
            <p:ph type="dt" sz="half" idx="10"/>
          </p:nvPr>
        </p:nvSpPr>
        <p:spPr/>
        <p:txBody>
          <a:bodyPr/>
          <a:lstStyle>
            <a:lvl1pPr>
              <a:defRPr/>
            </a:lvl1pPr>
          </a:lstStyle>
          <a:p>
            <a:pPr>
              <a:defRPr/>
            </a:pPr>
            <a:fld id="{0C2667B6-4859-447D-B6D4-83680ED499BF}" type="datetime1">
              <a:rPr lang="en-US" smtClean="0"/>
              <a:t>5/17/2021</a:t>
            </a:fld>
            <a:endParaRPr lang="en-US" dirty="0"/>
          </a:p>
        </p:txBody>
      </p:sp>
      <p:sp>
        <p:nvSpPr>
          <p:cNvPr id="6" name="Footer Placeholder 4">
            <a:extLst>
              <a:ext uri="{FF2B5EF4-FFF2-40B4-BE49-F238E27FC236}">
                <a16:creationId xmlns:a16="http://schemas.microsoft.com/office/drawing/2014/main" id="{D01673ED-ABEB-6B40-B794-4CF62FD68E7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785CD9A-96D8-974A-A245-7B94A0EF7053}"/>
              </a:ext>
            </a:extLst>
          </p:cNvPr>
          <p:cNvSpPr>
            <a:spLocks noGrp="1"/>
          </p:cNvSpPr>
          <p:nvPr>
            <p:ph type="sldNum" sz="quarter" idx="12"/>
          </p:nvPr>
        </p:nvSpPr>
        <p:spPr/>
        <p:txBody>
          <a:bodyPr/>
          <a:lstStyle>
            <a:lvl1pPr>
              <a:defRPr/>
            </a:lvl1pPr>
          </a:lstStyle>
          <a:p>
            <a:pPr>
              <a:defRPr/>
            </a:pPr>
            <a:fld id="{827C4716-6AAE-F84B-9EE0-B1B11A50C2C1}" type="slidenum">
              <a:rPr lang="en-US" altLang="en-US"/>
              <a:pPr>
                <a:defRPr/>
              </a:pPr>
              <a:t>‹#›</a:t>
            </a:fld>
            <a:endParaRPr lang="en-US" altLang="en-US" dirty="0"/>
          </a:p>
        </p:txBody>
      </p:sp>
    </p:spTree>
    <p:extLst>
      <p:ext uri="{BB962C8B-B14F-4D97-AF65-F5344CB8AC3E}">
        <p14:creationId xmlns:p14="http://schemas.microsoft.com/office/powerpoint/2010/main" val="394333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F786A48-8CBC-7142-90D4-875856CF8F0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E15A38-6024-7849-BEF0-984F32676B7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3EA91D-9949-E44C-B625-92C2B7BCD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BAA6937-9AF9-4210-92A4-33A650C09344}" type="datetime1">
              <a:rPr lang="en-US" smtClean="0"/>
              <a:t>5/17/2021</a:t>
            </a:fld>
            <a:endParaRPr lang="en-US" dirty="0"/>
          </a:p>
        </p:txBody>
      </p:sp>
      <p:sp>
        <p:nvSpPr>
          <p:cNvPr id="5" name="Footer Placeholder 4">
            <a:extLst>
              <a:ext uri="{FF2B5EF4-FFF2-40B4-BE49-F238E27FC236}">
                <a16:creationId xmlns:a16="http://schemas.microsoft.com/office/drawing/2014/main" id="{E908464D-6567-A24A-AB90-816FEBD59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DC270F3-74E8-C143-B17C-31B23BB035E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8D8E"/>
                </a:solidFill>
              </a:defRPr>
            </a:lvl1pPr>
          </a:lstStyle>
          <a:p>
            <a:pPr>
              <a:defRPr/>
            </a:pPr>
            <a:fld id="{7E68D0AF-5FFD-834C-B5E8-C7AE1088824E}" type="slidenum">
              <a:rPr lang="en-US" altLang="en-US"/>
              <a:pPr>
                <a:defRPr/>
              </a:pPr>
              <a:t>‹#›</a:t>
            </a:fld>
            <a:endParaRPr lang="en-US" altLang="en-US" dirty="0"/>
          </a:p>
        </p:txBody>
      </p:sp>
      <p:cxnSp>
        <p:nvCxnSpPr>
          <p:cNvPr id="7" name="Straight Connector 6">
            <a:extLst>
              <a:ext uri="{FF2B5EF4-FFF2-40B4-BE49-F238E27FC236}">
                <a16:creationId xmlns:a16="http://schemas.microsoft.com/office/drawing/2014/main" id="{AEEC90FC-F3A2-814F-86FB-AAF5DD6C292E}"/>
              </a:ext>
            </a:extLst>
          </p:cNvPr>
          <p:cNvCxnSpPr>
            <a:cxnSpLocks/>
          </p:cNvCxnSpPr>
          <p:nvPr userDrawn="1"/>
        </p:nvCxnSpPr>
        <p:spPr>
          <a:xfrm>
            <a:off x="952500" y="515938"/>
            <a:ext cx="10401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b="1" kern="1200">
          <a:solidFill>
            <a:srgbClr val="1D2632"/>
          </a:solidFill>
          <a:latin typeface="Avenir Next LT Pro" panose="020B0504020202020204" pitchFamily="34" charset="77"/>
          <a:ea typeface="+mj-ea"/>
          <a:cs typeface="+mj-cs"/>
        </a:defRPr>
      </a:lvl1pPr>
      <a:lvl2pPr algn="l" rtl="0" eaLnBrk="0" fontAlgn="base" hangingPunct="0">
        <a:lnSpc>
          <a:spcPct val="90000"/>
        </a:lnSpc>
        <a:spcBef>
          <a:spcPct val="0"/>
        </a:spcBef>
        <a:spcAft>
          <a:spcPct val="0"/>
        </a:spcAft>
        <a:defRPr sz="4400" b="1">
          <a:solidFill>
            <a:srgbClr val="1D2632"/>
          </a:solidFill>
          <a:latin typeface="Avenir Next LT Pro" charset="0"/>
        </a:defRPr>
      </a:lvl2pPr>
      <a:lvl3pPr algn="l" rtl="0" eaLnBrk="0" fontAlgn="base" hangingPunct="0">
        <a:lnSpc>
          <a:spcPct val="90000"/>
        </a:lnSpc>
        <a:spcBef>
          <a:spcPct val="0"/>
        </a:spcBef>
        <a:spcAft>
          <a:spcPct val="0"/>
        </a:spcAft>
        <a:defRPr sz="4400" b="1">
          <a:solidFill>
            <a:srgbClr val="1D2632"/>
          </a:solidFill>
          <a:latin typeface="Avenir Next LT Pro" charset="0"/>
        </a:defRPr>
      </a:lvl3pPr>
      <a:lvl4pPr algn="l" rtl="0" eaLnBrk="0" fontAlgn="base" hangingPunct="0">
        <a:lnSpc>
          <a:spcPct val="90000"/>
        </a:lnSpc>
        <a:spcBef>
          <a:spcPct val="0"/>
        </a:spcBef>
        <a:spcAft>
          <a:spcPct val="0"/>
        </a:spcAft>
        <a:defRPr sz="4400" b="1">
          <a:solidFill>
            <a:srgbClr val="1D2632"/>
          </a:solidFill>
          <a:latin typeface="Avenir Next LT Pro" charset="0"/>
        </a:defRPr>
      </a:lvl4pPr>
      <a:lvl5pPr algn="l" rtl="0" eaLnBrk="0" fontAlgn="base" hangingPunct="0">
        <a:lnSpc>
          <a:spcPct val="90000"/>
        </a:lnSpc>
        <a:spcBef>
          <a:spcPct val="0"/>
        </a:spcBef>
        <a:spcAft>
          <a:spcPct val="0"/>
        </a:spcAft>
        <a:defRPr sz="4400" b="1">
          <a:solidFill>
            <a:srgbClr val="1D2632"/>
          </a:solidFill>
          <a:latin typeface="Avenir Next LT Pro" charset="0"/>
        </a:defRPr>
      </a:lvl5pPr>
      <a:lvl6pPr marL="457200" algn="l" rtl="0" fontAlgn="base">
        <a:lnSpc>
          <a:spcPct val="90000"/>
        </a:lnSpc>
        <a:spcBef>
          <a:spcPct val="0"/>
        </a:spcBef>
        <a:spcAft>
          <a:spcPct val="0"/>
        </a:spcAft>
        <a:defRPr sz="4400" b="1">
          <a:solidFill>
            <a:srgbClr val="1D2632"/>
          </a:solidFill>
          <a:latin typeface="Avenir Next LT Pro" charset="0"/>
        </a:defRPr>
      </a:lvl6pPr>
      <a:lvl7pPr marL="914400" algn="l" rtl="0" fontAlgn="base">
        <a:lnSpc>
          <a:spcPct val="90000"/>
        </a:lnSpc>
        <a:spcBef>
          <a:spcPct val="0"/>
        </a:spcBef>
        <a:spcAft>
          <a:spcPct val="0"/>
        </a:spcAft>
        <a:defRPr sz="4400" b="1">
          <a:solidFill>
            <a:srgbClr val="1D2632"/>
          </a:solidFill>
          <a:latin typeface="Avenir Next LT Pro" charset="0"/>
        </a:defRPr>
      </a:lvl7pPr>
      <a:lvl8pPr marL="1371600" algn="l" rtl="0" fontAlgn="base">
        <a:lnSpc>
          <a:spcPct val="90000"/>
        </a:lnSpc>
        <a:spcBef>
          <a:spcPct val="0"/>
        </a:spcBef>
        <a:spcAft>
          <a:spcPct val="0"/>
        </a:spcAft>
        <a:defRPr sz="4400" b="1">
          <a:solidFill>
            <a:srgbClr val="1D2632"/>
          </a:solidFill>
          <a:latin typeface="Avenir Next LT Pro" charset="0"/>
        </a:defRPr>
      </a:lvl8pPr>
      <a:lvl9pPr marL="1828800" algn="l" rtl="0" fontAlgn="base">
        <a:lnSpc>
          <a:spcPct val="90000"/>
        </a:lnSpc>
        <a:spcBef>
          <a:spcPct val="0"/>
        </a:spcBef>
        <a:spcAft>
          <a:spcPct val="0"/>
        </a:spcAft>
        <a:defRPr sz="4400" b="1">
          <a:solidFill>
            <a:srgbClr val="1D2632"/>
          </a:solidFill>
          <a:latin typeface="Avenir Next LT Pro"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4D4D4D"/>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4D4D4D"/>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4D4D4D"/>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36.tiff"/><Relationship Id="rId3" Type="http://schemas.openxmlformats.org/officeDocument/2006/relationships/image" Target="../media/image13.jpe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tiff"/><Relationship Id="rId33" Type="http://schemas.openxmlformats.org/officeDocument/2006/relationships/image" Target="../media/image43.png"/><Relationship Id="rId2" Type="http://schemas.openxmlformats.org/officeDocument/2006/relationships/notesSlide" Target="../notesSlides/notesSlide10.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jpg"/><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png"/><Relationship Id="rId27" Type="http://schemas.openxmlformats.org/officeDocument/2006/relationships/image" Target="../media/image37.tiff"/><Relationship Id="rId30" Type="http://schemas.openxmlformats.org/officeDocument/2006/relationships/image" Target="../media/image40.png"/><Relationship Id="rId35"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gallup.com/workplace/309170/remote-work-trends-guide-high-performance-during-covid.aspx" TargetMode="Externa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3.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62"/>
            <a:ext cx="12192001" cy="5231084"/>
          </a:xfrm>
          <a:prstGeom prst="rect">
            <a:avLst/>
          </a:prstGeom>
          <a:ln w="12700">
            <a:miter lim="400000"/>
          </a:ln>
        </p:spPr>
      </p:pic>
      <p:sp>
        <p:nvSpPr>
          <p:cNvPr id="96" name="Rectangle 12"/>
          <p:cNvSpPr/>
          <p:nvPr/>
        </p:nvSpPr>
        <p:spPr>
          <a:xfrm>
            <a:off x="1736725" y="3336925"/>
            <a:ext cx="8718550" cy="2517775"/>
          </a:xfrm>
          <a:prstGeom prst="rect">
            <a:avLst/>
          </a:prstGeom>
          <a:solidFill>
            <a:srgbClr val="1D2632"/>
          </a:solidFill>
          <a:ln w="12700">
            <a:miter lim="400000"/>
          </a:ln>
        </p:spPr>
        <p:txBody>
          <a:bodyPr lIns="45719" rIns="45719" anchor="ctr"/>
          <a:lstStyle/>
          <a:p>
            <a:pPr algn="ctr">
              <a:defRPr>
                <a:solidFill>
                  <a:schemeClr val="accent4">
                    <a:lumOff val="6274"/>
                  </a:schemeClr>
                </a:solidFill>
              </a:defRPr>
            </a:pPr>
            <a:endParaRPr dirty="0"/>
          </a:p>
        </p:txBody>
      </p:sp>
      <p:sp>
        <p:nvSpPr>
          <p:cNvPr id="97" name="Title 1"/>
          <p:cNvSpPr txBox="1">
            <a:spLocks noGrp="1"/>
          </p:cNvSpPr>
          <p:nvPr>
            <p:ph type="ctrTitle"/>
          </p:nvPr>
        </p:nvSpPr>
        <p:spPr>
          <a:xfrm>
            <a:off x="1524000" y="3263900"/>
            <a:ext cx="9144000" cy="2387600"/>
          </a:xfrm>
          <a:prstGeom prst="rect">
            <a:avLst/>
          </a:prstGeom>
        </p:spPr>
        <p:txBody>
          <a:bodyPr>
            <a:normAutofit/>
          </a:bodyPr>
          <a:lstStyle/>
          <a:p>
            <a:pPr>
              <a:defRPr sz="7000">
                <a:solidFill>
                  <a:schemeClr val="accent4">
                    <a:lumOff val="6274"/>
                  </a:schemeClr>
                </a:solidFill>
              </a:defRPr>
            </a:pPr>
            <a:r>
              <a:rPr lang="en-US" sz="3200" dirty="0">
                <a:latin typeface="+mn-lt"/>
              </a:rPr>
              <a:t>Setting the Standard for</a:t>
            </a:r>
            <a:br>
              <a:rPr lang="en-US" sz="3200" dirty="0">
                <a:latin typeface="+mn-lt"/>
              </a:rPr>
            </a:br>
            <a:r>
              <a:rPr lang="en-US" sz="5400" dirty="0">
                <a:latin typeface="+mn-lt"/>
              </a:rPr>
              <a:t>Managing &amp; Securing </a:t>
            </a:r>
            <a:br>
              <a:rPr lang="en-US" sz="5400" dirty="0">
                <a:latin typeface="+mn-lt"/>
              </a:rPr>
            </a:br>
            <a:r>
              <a:rPr lang="en-US" sz="5400" dirty="0">
                <a:latin typeface="+mn-lt"/>
              </a:rPr>
              <a:t>the Remote Workforce</a:t>
            </a:r>
            <a:endParaRPr sz="5400" dirty="0">
              <a:latin typeface="+mn-lt"/>
            </a:endParaRPr>
          </a:p>
        </p:txBody>
      </p:sp>
      <p:pic>
        <p:nvPicPr>
          <p:cNvPr id="98" name="Picture 6" descr="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4850" y="1130300"/>
            <a:ext cx="2895600" cy="990600"/>
          </a:xfrm>
          <a:prstGeom prst="rect">
            <a:avLst/>
          </a:prstGeom>
          <a:ln w="12700">
            <a:miter lim="400000"/>
          </a:ln>
        </p:spPr>
      </p:pic>
      <p:sp>
        <p:nvSpPr>
          <p:cNvPr id="99" name="TextBox 7"/>
          <p:cNvSpPr txBox="1"/>
          <p:nvPr/>
        </p:nvSpPr>
        <p:spPr>
          <a:xfrm>
            <a:off x="682307" y="6158952"/>
            <a:ext cx="378682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235FA5"/>
                </a:solidFill>
                <a:latin typeface="Avenir Next Demi Bold"/>
                <a:ea typeface="Avenir Next Demi Bold"/>
                <a:cs typeface="Avenir Next Demi Bold"/>
                <a:sym typeface="Avenir Next Demi Bold"/>
              </a:defRPr>
            </a:lvl1pPr>
          </a:lstStyle>
          <a:p>
            <a:r>
              <a:rPr b="1" dirty="0">
                <a:solidFill>
                  <a:schemeClr val="accent2">
                    <a:lumMod val="75000"/>
                  </a:schemeClr>
                </a:solidFill>
                <a:latin typeface="+mn-lt"/>
              </a:rPr>
              <a:t>NYSE American: WYY</a:t>
            </a:r>
          </a:p>
        </p:txBody>
      </p:sp>
      <p:sp>
        <p:nvSpPr>
          <p:cNvPr id="100" name="TextBox 8"/>
          <p:cNvSpPr txBox="1"/>
          <p:nvPr/>
        </p:nvSpPr>
        <p:spPr>
          <a:xfrm>
            <a:off x="8326099" y="5882834"/>
            <a:ext cx="347352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rgbClr val="235FA5"/>
                </a:solidFill>
                <a:latin typeface="Avenir Next Demi Bold"/>
                <a:ea typeface="Avenir Next Demi Bold"/>
                <a:cs typeface="Avenir Next Demi Bold"/>
                <a:sym typeface="Avenir Next Demi Bold"/>
              </a:defRPr>
            </a:lvl1pPr>
          </a:lstStyle>
          <a:p>
            <a:r>
              <a:rPr lang="en-US" b="1" dirty="0">
                <a:solidFill>
                  <a:schemeClr val="accent2">
                    <a:lumMod val="75000"/>
                  </a:schemeClr>
                </a:solidFill>
                <a:latin typeface="+mn-lt"/>
              </a:rPr>
              <a:t>16</a:t>
            </a:r>
            <a:r>
              <a:rPr lang="en-US" b="1" baseline="30000" dirty="0">
                <a:solidFill>
                  <a:schemeClr val="accent2">
                    <a:lumMod val="75000"/>
                  </a:schemeClr>
                </a:solidFill>
                <a:latin typeface="+mn-lt"/>
              </a:rPr>
              <a:t>th</a:t>
            </a:r>
            <a:r>
              <a:rPr lang="en-US" b="1" dirty="0">
                <a:solidFill>
                  <a:schemeClr val="accent2">
                    <a:lumMod val="75000"/>
                  </a:schemeClr>
                </a:solidFill>
                <a:latin typeface="+mn-lt"/>
              </a:rPr>
              <a:t> Annual Needham</a:t>
            </a:r>
          </a:p>
          <a:p>
            <a:r>
              <a:rPr lang="en-US" b="1" dirty="0">
                <a:solidFill>
                  <a:schemeClr val="accent2">
                    <a:lumMod val="75000"/>
                  </a:schemeClr>
                </a:solidFill>
                <a:latin typeface="+mn-lt"/>
              </a:rPr>
              <a:t>Tech &amp; Media Conference</a:t>
            </a:r>
          </a:p>
          <a:p>
            <a:r>
              <a:rPr lang="en-US" b="1" dirty="0">
                <a:solidFill>
                  <a:schemeClr val="accent2">
                    <a:lumMod val="75000"/>
                  </a:schemeClr>
                </a:solidFill>
                <a:latin typeface="+mn-lt"/>
              </a:rPr>
              <a:t>May 18, 2021</a:t>
            </a:r>
            <a:endParaRPr b="1" dirty="0">
              <a:solidFill>
                <a:schemeClr val="accent2">
                  <a:lumMod val="75000"/>
                </a:schemeClr>
              </a:solidFill>
              <a:latin typeface="+mn-lt"/>
            </a:endParaRPr>
          </a:p>
        </p:txBody>
      </p:sp>
      <p:sp>
        <p:nvSpPr>
          <p:cNvPr id="101" name="Slide Number Placeholder 1"/>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B8D8E"/>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E2630"/>
                </a:solidFill>
                <a:effectLst/>
                <a:uFillTx/>
                <a:latin typeface="+mj-lt"/>
                <a:ea typeface="+mj-ea"/>
                <a:cs typeface="+mj-cs"/>
                <a:sym typeface="Calibri"/>
              </a:defRPr>
            </a:lvl9pPr>
          </a:lstStyle>
          <a:p>
            <a:fld id="{86CB4B4D-7CA3-9044-876B-883B54F8677D}" type="slidenum">
              <a:rPr lang="en-US" smtClean="0"/>
              <a:pPr/>
              <a:t>1</a:t>
            </a:fld>
            <a:endParaRPr dirty="0"/>
          </a:p>
        </p:txBody>
      </p:sp>
    </p:spTree>
    <p:extLst>
      <p:ext uri="{BB962C8B-B14F-4D97-AF65-F5344CB8AC3E}">
        <p14:creationId xmlns:p14="http://schemas.microsoft.com/office/powerpoint/2010/main" val="330468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584F1B2-5365-9D4F-984D-A836F38897A3}"/>
              </a:ext>
            </a:extLst>
          </p:cNvPr>
          <p:cNvSpPr/>
          <p:nvPr/>
        </p:nvSpPr>
        <p:spPr>
          <a:xfrm>
            <a:off x="804863" y="1784350"/>
            <a:ext cx="4095750" cy="4652963"/>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2" name="Rectangle 71">
            <a:extLst>
              <a:ext uri="{FF2B5EF4-FFF2-40B4-BE49-F238E27FC236}">
                <a16:creationId xmlns:a16="http://schemas.microsoft.com/office/drawing/2014/main" id="{7EA79E82-AA17-D348-9DF3-1EE7CEFBC439}"/>
              </a:ext>
            </a:extLst>
          </p:cNvPr>
          <p:cNvSpPr/>
          <p:nvPr/>
        </p:nvSpPr>
        <p:spPr>
          <a:xfrm>
            <a:off x="804863" y="1784350"/>
            <a:ext cx="2555875" cy="923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a:extLst>
              <a:ext uri="{FF2B5EF4-FFF2-40B4-BE49-F238E27FC236}">
                <a16:creationId xmlns:a16="http://schemas.microsoft.com/office/drawing/2014/main" id="{FEA51B1B-238B-F647-AB43-F03FCFDBE231}"/>
              </a:ext>
            </a:extLst>
          </p:cNvPr>
          <p:cNvSpPr/>
          <p:nvPr/>
        </p:nvSpPr>
        <p:spPr>
          <a:xfrm>
            <a:off x="627063" y="2025650"/>
            <a:ext cx="327025" cy="328613"/>
          </a:xfrm>
          <a:prstGeom prst="ellipse">
            <a:avLst/>
          </a:prstGeom>
          <a:solidFill>
            <a:schemeClr val="bg1"/>
          </a:solid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7" name="Rectangle 46">
            <a:extLst>
              <a:ext uri="{FF2B5EF4-FFF2-40B4-BE49-F238E27FC236}">
                <a16:creationId xmlns:a16="http://schemas.microsoft.com/office/drawing/2014/main" id="{64293061-8117-B048-9755-98529B389766}"/>
              </a:ext>
            </a:extLst>
          </p:cNvPr>
          <p:cNvSpPr/>
          <p:nvPr/>
        </p:nvSpPr>
        <p:spPr>
          <a:xfrm>
            <a:off x="5434013" y="1784350"/>
            <a:ext cx="6337300" cy="4652963"/>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Rectangle 1">
            <a:extLst>
              <a:ext uri="{FF2B5EF4-FFF2-40B4-BE49-F238E27FC236}">
                <a16:creationId xmlns:a16="http://schemas.microsoft.com/office/drawing/2014/main" id="{A4B0049B-D43B-2349-B099-C8F19B17D8B7}"/>
              </a:ext>
            </a:extLst>
          </p:cNvPr>
          <p:cNvSpPr/>
          <p:nvPr/>
        </p:nvSpPr>
        <p:spPr>
          <a:xfrm>
            <a:off x="5434013" y="1784350"/>
            <a:ext cx="2649537" cy="923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6" name="Title 1">
            <a:extLst>
              <a:ext uri="{FF2B5EF4-FFF2-40B4-BE49-F238E27FC236}">
                <a16:creationId xmlns:a16="http://schemas.microsoft.com/office/drawing/2014/main" id="{96AC1436-7CA5-6A48-B7D8-8DCC68198591}"/>
              </a:ext>
            </a:extLst>
          </p:cNvPr>
          <p:cNvSpPr>
            <a:spLocks noGrp="1"/>
          </p:cNvSpPr>
          <p:nvPr>
            <p:ph type="title"/>
          </p:nvPr>
        </p:nvSpPr>
        <p:spPr/>
        <p:txBody>
          <a:bodyPr/>
          <a:lstStyle/>
          <a:p>
            <a:pPr eaLnBrk="1" hangingPunct="1"/>
            <a:r>
              <a:rPr lang="en-US" altLang="en-US" dirty="0">
                <a:latin typeface="+mn-lt"/>
              </a:rPr>
              <a:t>Trusted by 100+ Global Enterprises</a:t>
            </a:r>
          </a:p>
        </p:txBody>
      </p:sp>
      <p:pic>
        <p:nvPicPr>
          <p:cNvPr id="30727" name="Picture 72">
            <a:extLst>
              <a:ext uri="{FF2B5EF4-FFF2-40B4-BE49-F238E27FC236}">
                <a16:creationId xmlns:a16="http://schemas.microsoft.com/office/drawing/2014/main" id="{0DB6C249-EC82-354A-98FA-61540C45C23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68518" y="2308448"/>
            <a:ext cx="6921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6" descr="images-20.jpeg">
            <a:extLst>
              <a:ext uri="{FF2B5EF4-FFF2-40B4-BE49-F238E27FC236}">
                <a16:creationId xmlns:a16="http://schemas.microsoft.com/office/drawing/2014/main" id="{A9AB9C89-C8E7-9147-B35C-DC6A91FA24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5218" y="5502158"/>
            <a:ext cx="6905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7">
            <a:extLst>
              <a:ext uri="{FF2B5EF4-FFF2-40B4-BE49-F238E27FC236}">
                <a16:creationId xmlns:a16="http://schemas.microsoft.com/office/drawing/2014/main" id="{2F2D3495-1BCF-1848-BA1B-91A34F7F672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29884" y="4993319"/>
            <a:ext cx="698816" cy="68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U.S. Department of Justice, seal - vector image">
            <a:extLst>
              <a:ext uri="{FF2B5EF4-FFF2-40B4-BE49-F238E27FC236}">
                <a16:creationId xmlns:a16="http://schemas.microsoft.com/office/drawing/2014/main" id="{E7DA285F-8066-1240-B5CA-4BBE003B207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78138" y="5335946"/>
            <a:ext cx="690563" cy="68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a:extLst>
              <a:ext uri="{FF2B5EF4-FFF2-40B4-BE49-F238E27FC236}">
                <a16:creationId xmlns:a16="http://schemas.microsoft.com/office/drawing/2014/main" id="{A739B450-D578-6D4C-86A9-279CB8C773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68329" y="5578614"/>
            <a:ext cx="914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a:extLst>
              <a:ext uri="{FF2B5EF4-FFF2-40B4-BE49-F238E27FC236}">
                <a16:creationId xmlns:a16="http://schemas.microsoft.com/office/drawing/2014/main" id="{E3082E8A-D560-FF4F-BFF4-0DC0D7E5D6A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65800" y="5081588"/>
            <a:ext cx="1004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2" descr="Image result for us courts logo">
            <a:extLst>
              <a:ext uri="{FF2B5EF4-FFF2-40B4-BE49-F238E27FC236}">
                <a16:creationId xmlns:a16="http://schemas.microsoft.com/office/drawing/2014/main" id="{07599827-29A0-9D4B-836E-2668F2E7B06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85781" y="2909813"/>
            <a:ext cx="10493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a:extLst>
              <a:ext uri="{FF2B5EF4-FFF2-40B4-BE49-F238E27FC236}">
                <a16:creationId xmlns:a16="http://schemas.microsoft.com/office/drawing/2014/main" id="{2CA03C6F-B880-FA41-8098-B63F71025B1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499600" y="2701540"/>
            <a:ext cx="8556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 descr="Image result for cbp logo">
            <a:extLst>
              <a:ext uri="{FF2B5EF4-FFF2-40B4-BE49-F238E27FC236}">
                <a16:creationId xmlns:a16="http://schemas.microsoft.com/office/drawing/2014/main" id="{DAF5E657-74FD-D446-A316-EDDD83E648A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739803" y="3475739"/>
            <a:ext cx="1496792" cy="60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9" descr="NSF.jpg">
            <a:extLst>
              <a:ext uri="{FF2B5EF4-FFF2-40B4-BE49-F238E27FC236}">
                <a16:creationId xmlns:a16="http://schemas.microsoft.com/office/drawing/2014/main" id="{F3FC444F-CC6A-8940-BCC7-BE28D001F33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717489" y="3284597"/>
            <a:ext cx="749412" cy="7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8" descr="Image result for Three UK">
            <a:extLst>
              <a:ext uri="{FF2B5EF4-FFF2-40B4-BE49-F238E27FC236}">
                <a16:creationId xmlns:a16="http://schemas.microsoft.com/office/drawing/2014/main" id="{C4D0F4BC-8C5D-4B4B-BD35-EEC230EB9A02}"/>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3694" y="4843307"/>
            <a:ext cx="4048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2" descr="Image result for general dynamics logo">
            <a:extLst>
              <a:ext uri="{FF2B5EF4-FFF2-40B4-BE49-F238E27FC236}">
                <a16:creationId xmlns:a16="http://schemas.microsoft.com/office/drawing/2014/main" id="{12C83510-7421-CF48-8CFE-802AF5FA1F13}"/>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13190" y="4371268"/>
            <a:ext cx="13335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2" descr="Image result for microsoft logo">
            <a:extLst>
              <a:ext uri="{FF2B5EF4-FFF2-40B4-BE49-F238E27FC236}">
                <a16:creationId xmlns:a16="http://schemas.microsoft.com/office/drawing/2014/main" id="{247E2927-A01B-2A4C-99CD-D3C5F184FE8D}"/>
              </a:ext>
            </a:extLst>
          </p:cNvPr>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3017" y="3551237"/>
            <a:ext cx="11096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28">
            <a:extLst>
              <a:ext uri="{FF2B5EF4-FFF2-40B4-BE49-F238E27FC236}">
                <a16:creationId xmlns:a16="http://schemas.microsoft.com/office/drawing/2014/main" id="{EADD7877-39E1-EE49-A0C1-519862F83F3D}"/>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210977" y="5661126"/>
            <a:ext cx="1058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4" descr="Image result for penn state logo">
            <a:extLst>
              <a:ext uri="{FF2B5EF4-FFF2-40B4-BE49-F238E27FC236}">
                <a16:creationId xmlns:a16="http://schemas.microsoft.com/office/drawing/2014/main" id="{A28E5BC1-5539-3845-AE5E-2E45B2BD739B}"/>
              </a:ext>
            </a:extLst>
          </p:cNvPr>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2333" y="3276275"/>
            <a:ext cx="9779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8" descr="Image result for liberty global logo">
            <a:extLst>
              <a:ext uri="{FF2B5EF4-FFF2-40B4-BE49-F238E27FC236}">
                <a16:creationId xmlns:a16="http://schemas.microsoft.com/office/drawing/2014/main" id="{122AA9D0-7B29-7342-B892-1B29270EC70E}"/>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62038" y="3789435"/>
            <a:ext cx="8159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12" descr="Image result for humana logo">
            <a:extLst>
              <a:ext uri="{FF2B5EF4-FFF2-40B4-BE49-F238E27FC236}">
                <a16:creationId xmlns:a16="http://schemas.microsoft.com/office/drawing/2014/main" id="{09BEB8A8-3F04-1A4B-81D7-202221327FB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243011" y="2893218"/>
            <a:ext cx="11350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4" descr="Image result for U.S. Coast Guard">
            <a:extLst>
              <a:ext uri="{FF2B5EF4-FFF2-40B4-BE49-F238E27FC236}">
                <a16:creationId xmlns:a16="http://schemas.microsoft.com/office/drawing/2014/main" id="{1BFE4776-1236-254B-B23E-A8D4DCB3565A}"/>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875683" y="3622637"/>
            <a:ext cx="6381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2" descr="See the source image">
            <a:extLst>
              <a:ext uri="{FF2B5EF4-FFF2-40B4-BE49-F238E27FC236}">
                <a16:creationId xmlns:a16="http://schemas.microsoft.com/office/drawing/2014/main" id="{2FAE1898-7996-9849-A2EC-917FA68AD176}"/>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123143" y="4034009"/>
            <a:ext cx="60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4" descr="Image result for hhs gov logo png">
            <a:extLst>
              <a:ext uri="{FF2B5EF4-FFF2-40B4-BE49-F238E27FC236}">
                <a16:creationId xmlns:a16="http://schemas.microsoft.com/office/drawing/2014/main" id="{7C2A37A3-BFB7-E341-A104-C5A648AB564B}"/>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0425003" y="4331572"/>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Content Placeholder 2">
            <a:extLst>
              <a:ext uri="{FF2B5EF4-FFF2-40B4-BE49-F238E27FC236}">
                <a16:creationId xmlns:a16="http://schemas.microsoft.com/office/drawing/2014/main" id="{302912A7-3144-6D4E-8B26-256B7CE170FD}"/>
              </a:ext>
            </a:extLst>
          </p:cNvPr>
          <p:cNvSpPr txBox="1">
            <a:spLocks/>
          </p:cNvSpPr>
          <p:nvPr/>
        </p:nvSpPr>
        <p:spPr>
          <a:xfrm>
            <a:off x="1066800" y="1916113"/>
            <a:ext cx="3573463" cy="9144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4D4D4D"/>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4D4D4D"/>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4D4D4D"/>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altLang="en-US" sz="2400" b="1" dirty="0">
                <a:solidFill>
                  <a:schemeClr val="bg1"/>
                </a:solidFill>
              </a:rPr>
              <a:t>Commercial</a:t>
            </a:r>
          </a:p>
          <a:p>
            <a:pPr marL="0" indent="0">
              <a:lnSpc>
                <a:spcPct val="100000"/>
              </a:lnSpc>
              <a:spcBef>
                <a:spcPts val="0"/>
              </a:spcBef>
              <a:buFont typeface="Arial" panose="020B0604020202020204" pitchFamily="34" charset="0"/>
              <a:buNone/>
              <a:defRPr/>
            </a:pPr>
            <a:r>
              <a:rPr lang="en-US" altLang="en-US" sz="1200" b="1" dirty="0">
                <a:solidFill>
                  <a:schemeClr val="accent3">
                    <a:lumMod val="20000"/>
                    <a:lumOff val="80000"/>
                  </a:schemeClr>
                </a:solidFill>
              </a:rPr>
              <a:t>3-YEAR AVG. CONTRACTS</a:t>
            </a:r>
          </a:p>
        </p:txBody>
      </p:sp>
      <p:sp>
        <p:nvSpPr>
          <p:cNvPr id="66" name="Content Placeholder 2">
            <a:extLst>
              <a:ext uri="{FF2B5EF4-FFF2-40B4-BE49-F238E27FC236}">
                <a16:creationId xmlns:a16="http://schemas.microsoft.com/office/drawing/2014/main" id="{816FDFFF-BBD9-8E4C-B1FF-694CC841AA19}"/>
              </a:ext>
            </a:extLst>
          </p:cNvPr>
          <p:cNvSpPr txBox="1">
            <a:spLocks noChangeArrowheads="1"/>
          </p:cNvSpPr>
          <p:nvPr/>
        </p:nvSpPr>
        <p:spPr bwMode="auto">
          <a:xfrm>
            <a:off x="5770563" y="1931988"/>
            <a:ext cx="2597150" cy="7366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ts val="0"/>
              </a:spcBef>
              <a:buFont typeface="Arial" panose="020B0604020202020204" pitchFamily="34" charset="0"/>
              <a:buNone/>
              <a:defRPr/>
            </a:pPr>
            <a:r>
              <a:rPr lang="en-US" altLang="en-US" sz="2400" b="1" dirty="0">
                <a:solidFill>
                  <a:schemeClr val="bg1"/>
                </a:solidFill>
                <a:latin typeface="+mn-lt"/>
              </a:rPr>
              <a:t>Public</a:t>
            </a:r>
          </a:p>
          <a:p>
            <a:pPr eaLnBrk="1" hangingPunct="1">
              <a:lnSpc>
                <a:spcPct val="100000"/>
              </a:lnSpc>
              <a:spcBef>
                <a:spcPts val="0"/>
              </a:spcBef>
              <a:buFont typeface="Arial" panose="020B0604020202020204" pitchFamily="34" charset="0"/>
              <a:buNone/>
              <a:defRPr/>
            </a:pPr>
            <a:r>
              <a:rPr lang="en-US" altLang="en-US" sz="1200" b="1" dirty="0">
                <a:solidFill>
                  <a:schemeClr val="accent2">
                    <a:lumMod val="40000"/>
                    <a:lumOff val="60000"/>
                  </a:schemeClr>
                </a:solidFill>
                <a:latin typeface="+mn-lt"/>
              </a:rPr>
              <a:t>5-YEAR AVG. CONTRACTS</a:t>
            </a:r>
          </a:p>
          <a:p>
            <a:pPr eaLnBrk="1" hangingPunct="1">
              <a:lnSpc>
                <a:spcPct val="100000"/>
              </a:lnSpc>
              <a:spcBef>
                <a:spcPts val="0"/>
              </a:spcBef>
              <a:buFont typeface="Arial" panose="020B0604020202020204" pitchFamily="34" charset="0"/>
              <a:buNone/>
              <a:defRPr/>
            </a:pPr>
            <a:endParaRPr lang="en-US" altLang="en-US" sz="2400" b="1" dirty="0">
              <a:solidFill>
                <a:schemeClr val="tx1"/>
              </a:solidFill>
              <a:latin typeface="Avenir Next" panose="020B0503020202020204" pitchFamily="34" charset="0"/>
            </a:endParaRPr>
          </a:p>
        </p:txBody>
      </p:sp>
      <p:pic>
        <p:nvPicPr>
          <p:cNvPr id="30755" name="Picture 2" descr="Logo (2014–present)">
            <a:extLst>
              <a:ext uri="{FF2B5EF4-FFF2-40B4-BE49-F238E27FC236}">
                <a16:creationId xmlns:a16="http://schemas.microsoft.com/office/drawing/2014/main" id="{52DC3821-5C05-5A46-A653-74900CCDAC70}"/>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504950" y="3404432"/>
            <a:ext cx="10795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73">
            <a:extLst>
              <a:ext uri="{FF2B5EF4-FFF2-40B4-BE49-F238E27FC236}">
                <a16:creationId xmlns:a16="http://schemas.microsoft.com/office/drawing/2014/main" id="{1917A331-C665-6341-826C-08CB243C8D72}"/>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9177976" y="4926520"/>
            <a:ext cx="688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69">
            <a:extLst>
              <a:ext uri="{FF2B5EF4-FFF2-40B4-BE49-F238E27FC236}">
                <a16:creationId xmlns:a16="http://schemas.microsoft.com/office/drawing/2014/main" id="{DC43F9C5-364B-8F4A-9BB6-B166B4CFAE3B}"/>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t="20300" b="35312"/>
          <a:stretch>
            <a:fillRect/>
          </a:stretch>
        </p:blipFill>
        <p:spPr bwMode="auto">
          <a:xfrm>
            <a:off x="5683202" y="4383088"/>
            <a:ext cx="12176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68">
            <a:extLst>
              <a:ext uri="{FF2B5EF4-FFF2-40B4-BE49-F238E27FC236}">
                <a16:creationId xmlns:a16="http://schemas.microsoft.com/office/drawing/2014/main" id="{E212FBCF-DFDE-164F-8A89-6F67917D81B8}"/>
              </a:ext>
            </a:extLst>
          </p:cNvPr>
          <p:cNvSpPr/>
          <p:nvPr/>
        </p:nvSpPr>
        <p:spPr>
          <a:xfrm>
            <a:off x="5257800" y="2025650"/>
            <a:ext cx="327025" cy="328613"/>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759" name="Picture 4">
            <a:extLst>
              <a:ext uri="{FF2B5EF4-FFF2-40B4-BE49-F238E27FC236}">
                <a16:creationId xmlns:a16="http://schemas.microsoft.com/office/drawing/2014/main" id="{9EDEB041-FA6E-A245-B87D-51887834FDCE}"/>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124868" y="4464685"/>
            <a:ext cx="598487"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Picture 6">
            <a:extLst>
              <a:ext uri="{FF2B5EF4-FFF2-40B4-BE49-F238E27FC236}">
                <a16:creationId xmlns:a16="http://schemas.microsoft.com/office/drawing/2014/main" id="{AFF50D6C-9AF9-6140-A9EF-CEEAE398E57C}"/>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3282687" y="4126784"/>
            <a:ext cx="10636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057F926-236D-E54D-9D9B-EB0E05FE8B00}"/>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139565" y="2293603"/>
            <a:ext cx="1631748" cy="815874"/>
          </a:xfrm>
          <a:prstGeom prst="rect">
            <a:avLst/>
          </a:prstGeom>
        </p:spPr>
      </p:pic>
      <p:pic>
        <p:nvPicPr>
          <p:cNvPr id="6" name="Picture 5">
            <a:extLst>
              <a:ext uri="{FF2B5EF4-FFF2-40B4-BE49-F238E27FC236}">
                <a16:creationId xmlns:a16="http://schemas.microsoft.com/office/drawing/2014/main" id="{234BF184-D753-854C-94BA-64C6E5528CF3}"/>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767990" y="4065099"/>
            <a:ext cx="772369" cy="917271"/>
          </a:xfrm>
          <a:prstGeom prst="rect">
            <a:avLst/>
          </a:prstGeom>
        </p:spPr>
      </p:pic>
      <p:sp>
        <p:nvSpPr>
          <p:cNvPr id="3" name="Slide Number Placeholder 2">
            <a:extLst>
              <a:ext uri="{FF2B5EF4-FFF2-40B4-BE49-F238E27FC236}">
                <a16:creationId xmlns:a16="http://schemas.microsoft.com/office/drawing/2014/main" id="{A12F889D-2DB5-45B7-93E6-A1C42E6BBF3A}"/>
              </a:ext>
            </a:extLst>
          </p:cNvPr>
          <p:cNvSpPr>
            <a:spLocks noGrp="1"/>
          </p:cNvSpPr>
          <p:nvPr>
            <p:ph type="sldNum" sz="quarter" idx="12"/>
          </p:nvPr>
        </p:nvSpPr>
        <p:spPr/>
        <p:txBody>
          <a:bodyPr/>
          <a:lstStyle/>
          <a:p>
            <a:pPr>
              <a:defRPr/>
            </a:pPr>
            <a:fld id="{7E8D4DF3-3BE5-BB41-BBCA-003790928BA2}" type="slidenum">
              <a:rPr lang="en-US" altLang="en-US" smtClean="0"/>
              <a:pPr>
                <a:defRPr/>
              </a:pPr>
              <a:t>10</a:t>
            </a:fld>
            <a:endParaRPr lang="en-US" altLang="en-US" dirty="0"/>
          </a:p>
        </p:txBody>
      </p:sp>
      <p:pic>
        <p:nvPicPr>
          <p:cNvPr id="43" name="Picture 2">
            <a:extLst>
              <a:ext uri="{FF2B5EF4-FFF2-40B4-BE49-F238E27FC236}">
                <a16:creationId xmlns:a16="http://schemas.microsoft.com/office/drawing/2014/main" id="{329D8917-C83B-4DEE-B349-C148E2771CC7}"/>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3112625" y="2923032"/>
            <a:ext cx="893633" cy="39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8" descr="A close up of a logo&#10;&#10;Description automatically generated">
            <a:extLst>
              <a:ext uri="{FF2B5EF4-FFF2-40B4-BE49-F238E27FC236}">
                <a16:creationId xmlns:a16="http://schemas.microsoft.com/office/drawing/2014/main" id="{D13D8174-6479-414A-8042-9D6BE450D9E9}"/>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r="-96"/>
          <a:stretch/>
        </p:blipFill>
        <p:spPr>
          <a:xfrm>
            <a:off x="2414875" y="4880459"/>
            <a:ext cx="1109663" cy="519499"/>
          </a:xfrm>
          <a:prstGeom prst="rect">
            <a:avLst/>
          </a:prstGeom>
        </p:spPr>
      </p:pic>
      <p:sp>
        <p:nvSpPr>
          <p:cNvPr id="45" name="object 11">
            <a:extLst>
              <a:ext uri="{FF2B5EF4-FFF2-40B4-BE49-F238E27FC236}">
                <a16:creationId xmlns:a16="http://schemas.microsoft.com/office/drawing/2014/main" id="{CA1716AC-CFE0-454C-B181-4576063098F1}"/>
              </a:ext>
            </a:extLst>
          </p:cNvPr>
          <p:cNvSpPr/>
          <p:nvPr/>
        </p:nvSpPr>
        <p:spPr>
          <a:xfrm>
            <a:off x="1311767" y="5260244"/>
            <a:ext cx="598487" cy="342063"/>
          </a:xfrm>
          <a:prstGeom prst="rect">
            <a:avLst/>
          </a:prstGeom>
          <a:blipFill>
            <a:blip r:embed="rId32" cstate="print"/>
            <a:stretch>
              <a:fillRect/>
            </a:stretch>
          </a:blipFill>
        </p:spPr>
        <p:txBody>
          <a:bodyPr wrap="square" lIns="0" tIns="0" rIns="0" bIns="0" rtlCol="0"/>
          <a:lstStyle/>
          <a:p>
            <a:endParaRPr dirty="0"/>
          </a:p>
        </p:txBody>
      </p:sp>
      <p:pic>
        <p:nvPicPr>
          <p:cNvPr id="46" name="Picture 10" descr="A close up of a logo&#10;&#10;Description automatically generated">
            <a:extLst>
              <a:ext uri="{FF2B5EF4-FFF2-40B4-BE49-F238E27FC236}">
                <a16:creationId xmlns:a16="http://schemas.microsoft.com/office/drawing/2014/main" id="{48DC7655-AE62-4F51-8815-45161636A700}"/>
              </a:ext>
            </a:extLst>
          </p:cNvPr>
          <p:cNvPicPr>
            <a:picLocks noChangeAspect="1"/>
          </p:cNvPicPr>
          <p:nvPr/>
        </p:nvPicPr>
        <p:blipFill>
          <a:blip r:embed="rId33"/>
          <a:stretch>
            <a:fillRect/>
          </a:stretch>
        </p:blipFill>
        <p:spPr>
          <a:xfrm>
            <a:off x="904080" y="5661126"/>
            <a:ext cx="1036427" cy="695224"/>
          </a:xfrm>
          <a:prstGeom prst="rect">
            <a:avLst/>
          </a:prstGeom>
        </p:spPr>
      </p:pic>
      <p:pic>
        <p:nvPicPr>
          <p:cNvPr id="48" name="Picture 29" descr="A picture containing drawing&#10;&#10;Description automatically generated">
            <a:extLst>
              <a:ext uri="{FF2B5EF4-FFF2-40B4-BE49-F238E27FC236}">
                <a16:creationId xmlns:a16="http://schemas.microsoft.com/office/drawing/2014/main" id="{EE02CF97-BF01-4363-BE6E-2BA09D8C2D74}"/>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3430851" y="3584015"/>
            <a:ext cx="787753" cy="205420"/>
          </a:xfrm>
          <a:prstGeom prst="rect">
            <a:avLst/>
          </a:prstGeom>
        </p:spPr>
      </p:pic>
      <p:pic>
        <p:nvPicPr>
          <p:cNvPr id="49" name="Picture 16" descr="A screenshot of a cell phone&#10;&#10;Description automatically generated">
            <a:extLst>
              <a:ext uri="{FF2B5EF4-FFF2-40B4-BE49-F238E27FC236}">
                <a16:creationId xmlns:a16="http://schemas.microsoft.com/office/drawing/2014/main" id="{BDF3ABAC-1CCB-4338-8C8A-C78B26C57D2B}"/>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1922274" y="5976233"/>
            <a:ext cx="1548198" cy="361666"/>
          </a:xfrm>
          <a:prstGeom prst="rect">
            <a:avLst/>
          </a:prstGeom>
        </p:spPr>
      </p:pic>
      <p:pic>
        <p:nvPicPr>
          <p:cNvPr id="50" name="Picture 27" descr="A close up of a logo&#10;&#10;Description automatically generated">
            <a:extLst>
              <a:ext uri="{FF2B5EF4-FFF2-40B4-BE49-F238E27FC236}">
                <a16:creationId xmlns:a16="http://schemas.microsoft.com/office/drawing/2014/main" id="{A2E277A7-E6D5-40C4-A343-43D11CE04FDE}"/>
              </a:ext>
            </a:extLst>
          </p:cNvPr>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2308670" y="5502496"/>
            <a:ext cx="914401" cy="316183"/>
          </a:xfrm>
          <a:prstGeom prst="rect">
            <a:avLst/>
          </a:prstGeom>
        </p:spPr>
      </p:pic>
    </p:spTree>
    <p:extLst>
      <p:ext uri="{BB962C8B-B14F-4D97-AF65-F5344CB8AC3E}">
        <p14:creationId xmlns:p14="http://schemas.microsoft.com/office/powerpoint/2010/main" val="76127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CF6916-F76C-CA4B-BC86-3CCA96AA3360}"/>
              </a:ext>
            </a:extLst>
          </p:cNvPr>
          <p:cNvSpPr/>
          <p:nvPr/>
        </p:nvSpPr>
        <p:spPr>
          <a:xfrm>
            <a:off x="673100" y="4122738"/>
            <a:ext cx="5141913" cy="10223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7745FC86-CD48-8B40-BDAA-07099B20A199}"/>
              </a:ext>
            </a:extLst>
          </p:cNvPr>
          <p:cNvSpPr/>
          <p:nvPr/>
        </p:nvSpPr>
        <p:spPr>
          <a:xfrm>
            <a:off x="673100" y="2033588"/>
            <a:ext cx="5141913" cy="10223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771" name="Title 1">
            <a:extLst>
              <a:ext uri="{FF2B5EF4-FFF2-40B4-BE49-F238E27FC236}">
                <a16:creationId xmlns:a16="http://schemas.microsoft.com/office/drawing/2014/main" id="{22C47853-F895-A04D-B4D9-58928A3ABDD8}"/>
              </a:ext>
            </a:extLst>
          </p:cNvPr>
          <p:cNvSpPr>
            <a:spLocks noGrp="1"/>
          </p:cNvSpPr>
          <p:nvPr>
            <p:ph type="title"/>
          </p:nvPr>
        </p:nvSpPr>
        <p:spPr>
          <a:xfrm>
            <a:off x="838200" y="354013"/>
            <a:ext cx="11272024" cy="1325562"/>
          </a:xfrm>
        </p:spPr>
        <p:txBody>
          <a:bodyPr/>
          <a:lstStyle/>
          <a:p>
            <a:pPr eaLnBrk="1" hangingPunct="1"/>
            <a:r>
              <a:rPr lang="en-US" altLang="en-US" sz="4000" dirty="0">
                <a:latin typeface="+mn-lt"/>
              </a:rPr>
              <a:t>Customizable Solutions Driving New Opportunities</a:t>
            </a:r>
          </a:p>
        </p:txBody>
      </p:sp>
      <p:sp>
        <p:nvSpPr>
          <p:cNvPr id="32772" name="Content Placeholder 2">
            <a:extLst>
              <a:ext uri="{FF2B5EF4-FFF2-40B4-BE49-F238E27FC236}">
                <a16:creationId xmlns:a16="http://schemas.microsoft.com/office/drawing/2014/main" id="{D8BD39C5-4EED-C34F-B8F0-B70C484238C6}"/>
              </a:ext>
            </a:extLst>
          </p:cNvPr>
          <p:cNvSpPr>
            <a:spLocks noGrp="1"/>
          </p:cNvSpPr>
          <p:nvPr>
            <p:ph idx="1"/>
          </p:nvPr>
        </p:nvSpPr>
        <p:spPr>
          <a:xfrm>
            <a:off x="838200" y="2219325"/>
            <a:ext cx="4821238" cy="3975100"/>
          </a:xfrm>
        </p:spPr>
        <p:txBody>
          <a:bodyPr/>
          <a:lstStyle/>
          <a:p>
            <a:pPr marL="0" indent="0" algn="ctr" eaLnBrk="1" hangingPunct="1">
              <a:lnSpc>
                <a:spcPct val="100000"/>
              </a:lnSpc>
              <a:spcBef>
                <a:spcPts val="0"/>
              </a:spcBef>
              <a:spcAft>
                <a:spcPts val="0"/>
              </a:spcAft>
              <a:buFont typeface="Arial" panose="020B0604020202020204" pitchFamily="34" charset="0"/>
              <a:buNone/>
            </a:pPr>
            <a:r>
              <a:rPr lang="en-US" altLang="en-US" sz="2000" b="1" dirty="0">
                <a:solidFill>
                  <a:schemeClr val="bg1"/>
                </a:solidFill>
              </a:rPr>
              <a:t>The largest Managed Mobility Services (MMS) </a:t>
            </a:r>
            <a:r>
              <a:rPr lang="en-US" altLang="en-US" sz="2000" dirty="0">
                <a:solidFill>
                  <a:schemeClr val="bg1"/>
                </a:solidFill>
              </a:rPr>
              <a:t>contract in the U.S.</a:t>
            </a:r>
          </a:p>
          <a:p>
            <a:pPr marL="0" indent="0" algn="ctr" eaLnBrk="1" hangingPunct="1">
              <a:lnSpc>
                <a:spcPct val="100000"/>
              </a:lnSpc>
              <a:spcBef>
                <a:spcPts val="0"/>
              </a:spcBef>
              <a:spcAft>
                <a:spcPts val="0"/>
              </a:spcAft>
              <a:buFont typeface="Arial" panose="020B0604020202020204" pitchFamily="34" charset="0"/>
              <a:buNone/>
            </a:pPr>
            <a:endParaRPr lang="en-US" altLang="en-US" sz="2000" b="1" dirty="0"/>
          </a:p>
          <a:p>
            <a:pPr marL="0" indent="0" algn="ctr" eaLnBrk="1" hangingPunct="1">
              <a:lnSpc>
                <a:spcPct val="100000"/>
              </a:lnSpc>
              <a:spcBef>
                <a:spcPts val="0"/>
              </a:spcBef>
              <a:spcAft>
                <a:spcPts val="0"/>
              </a:spcAft>
              <a:buFont typeface="Arial" panose="020B0604020202020204" pitchFamily="34" charset="0"/>
              <a:buNone/>
            </a:pPr>
            <a:endParaRPr lang="en-US" altLang="en-US" sz="2000" b="1" dirty="0"/>
          </a:p>
          <a:p>
            <a:pPr marL="0" indent="0" algn="ctr" eaLnBrk="1" hangingPunct="1">
              <a:lnSpc>
                <a:spcPct val="100000"/>
              </a:lnSpc>
              <a:spcBef>
                <a:spcPts val="0"/>
              </a:spcBef>
              <a:spcAft>
                <a:spcPts val="0"/>
              </a:spcAft>
              <a:buFont typeface="Arial" panose="020B0604020202020204" pitchFamily="34" charset="0"/>
              <a:buNone/>
            </a:pPr>
            <a:r>
              <a:rPr lang="en-US" altLang="en-US" sz="2000" b="1" dirty="0"/>
              <a:t>29% growth </a:t>
            </a:r>
            <a:r>
              <a:rPr lang="en-US" altLang="en-US" sz="2000" dirty="0"/>
              <a:t>in managed services in 2020</a:t>
            </a:r>
          </a:p>
          <a:p>
            <a:pPr marL="0" indent="0" algn="ctr" eaLnBrk="1" hangingPunct="1">
              <a:lnSpc>
                <a:spcPct val="100000"/>
              </a:lnSpc>
              <a:spcBef>
                <a:spcPts val="0"/>
              </a:spcBef>
              <a:spcAft>
                <a:spcPts val="0"/>
              </a:spcAft>
              <a:buFont typeface="Arial" panose="020B0604020202020204" pitchFamily="34" charset="0"/>
              <a:buNone/>
            </a:pPr>
            <a:endParaRPr lang="en-US" altLang="en-US" sz="2000" dirty="0">
              <a:solidFill>
                <a:schemeClr val="bg1"/>
              </a:solidFill>
            </a:endParaRPr>
          </a:p>
          <a:p>
            <a:pPr marL="0" indent="0" algn="ctr" eaLnBrk="1" hangingPunct="1">
              <a:lnSpc>
                <a:spcPct val="100000"/>
              </a:lnSpc>
              <a:spcBef>
                <a:spcPts val="0"/>
              </a:spcBef>
              <a:spcAft>
                <a:spcPts val="0"/>
              </a:spcAft>
              <a:buFont typeface="Arial" panose="020B0604020202020204" pitchFamily="34" charset="0"/>
              <a:buNone/>
            </a:pPr>
            <a:endParaRPr lang="en-US" altLang="en-US" sz="2000" dirty="0">
              <a:solidFill>
                <a:schemeClr val="bg1"/>
              </a:solidFill>
            </a:endParaRPr>
          </a:p>
          <a:p>
            <a:pPr marL="0" indent="0" algn="ctr" eaLnBrk="1" hangingPunct="1">
              <a:lnSpc>
                <a:spcPct val="100000"/>
              </a:lnSpc>
              <a:spcBef>
                <a:spcPts val="0"/>
              </a:spcBef>
              <a:spcAft>
                <a:spcPts val="0"/>
              </a:spcAft>
              <a:buFont typeface="Arial" panose="020B0604020202020204" pitchFamily="34" charset="0"/>
              <a:buNone/>
            </a:pPr>
            <a:r>
              <a:rPr lang="en-US" altLang="en-US" sz="2000" dirty="0">
                <a:solidFill>
                  <a:schemeClr val="bg1"/>
                </a:solidFill>
              </a:rPr>
              <a:t>Drove revenue for majority of 2020</a:t>
            </a:r>
          </a:p>
          <a:p>
            <a:pPr marL="0" indent="0" algn="ctr" eaLnBrk="1" hangingPunct="1">
              <a:lnSpc>
                <a:spcPct val="100000"/>
              </a:lnSpc>
              <a:spcBef>
                <a:spcPts val="0"/>
              </a:spcBef>
              <a:spcAft>
                <a:spcPts val="0"/>
              </a:spcAft>
              <a:buFont typeface="Arial" panose="020B0604020202020204" pitchFamily="34" charset="0"/>
              <a:buNone/>
            </a:pPr>
            <a:endParaRPr lang="en-US" altLang="en-US" sz="2000" dirty="0"/>
          </a:p>
          <a:p>
            <a:pPr marL="0" indent="0" algn="ctr" eaLnBrk="1" hangingPunct="1">
              <a:lnSpc>
                <a:spcPct val="100000"/>
              </a:lnSpc>
              <a:spcBef>
                <a:spcPts val="0"/>
              </a:spcBef>
              <a:spcAft>
                <a:spcPts val="0"/>
              </a:spcAft>
              <a:buFont typeface="Arial" panose="020B0604020202020204" pitchFamily="34" charset="0"/>
              <a:buNone/>
            </a:pPr>
            <a:endParaRPr lang="en-US" altLang="en-US" sz="2000" dirty="0"/>
          </a:p>
          <a:p>
            <a:pPr marL="0" indent="0" algn="ctr" eaLnBrk="1" hangingPunct="1">
              <a:lnSpc>
                <a:spcPct val="100000"/>
              </a:lnSpc>
              <a:spcBef>
                <a:spcPts val="1200"/>
              </a:spcBef>
              <a:spcAft>
                <a:spcPts val="0"/>
              </a:spcAft>
              <a:buFont typeface="Arial" panose="020B0604020202020204" pitchFamily="34" charset="0"/>
              <a:buNone/>
            </a:pPr>
            <a:r>
              <a:rPr lang="en-US" altLang="en-US" sz="2000" dirty="0"/>
              <a:t>Proof point for large prospective customers</a:t>
            </a:r>
          </a:p>
        </p:txBody>
      </p:sp>
      <p:sp>
        <p:nvSpPr>
          <p:cNvPr id="8" name="Rectangle 7">
            <a:extLst>
              <a:ext uri="{FF2B5EF4-FFF2-40B4-BE49-F238E27FC236}">
                <a16:creationId xmlns:a16="http://schemas.microsoft.com/office/drawing/2014/main" id="{11B13A37-A687-A24E-8276-E50A730435B9}"/>
              </a:ext>
            </a:extLst>
          </p:cNvPr>
          <p:cNvSpPr/>
          <p:nvPr/>
        </p:nvSpPr>
        <p:spPr>
          <a:xfrm>
            <a:off x="6970713" y="2033588"/>
            <a:ext cx="4308475" cy="4308475"/>
          </a:xfrm>
          <a:prstGeom prst="rect">
            <a:avLst/>
          </a:prstGeom>
          <a:solidFill>
            <a:srgbClr val="0E2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Content Placeholder 2">
            <a:extLst>
              <a:ext uri="{FF2B5EF4-FFF2-40B4-BE49-F238E27FC236}">
                <a16:creationId xmlns:a16="http://schemas.microsoft.com/office/drawing/2014/main" id="{D57EB9FA-FE62-9740-976C-38628E467AB5}"/>
              </a:ext>
            </a:extLst>
          </p:cNvPr>
          <p:cNvSpPr txBox="1">
            <a:spLocks/>
          </p:cNvSpPr>
          <p:nvPr/>
        </p:nvSpPr>
        <p:spPr>
          <a:xfrm>
            <a:off x="7231063" y="2703513"/>
            <a:ext cx="3931308" cy="34909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US" sz="2000" b="1" dirty="0">
                <a:solidFill>
                  <a:schemeClr val="bg2"/>
                </a:solidFill>
              </a:rPr>
              <a:t>UNITED STATES CENSUS 2020</a:t>
            </a:r>
          </a:p>
          <a:p>
            <a:pPr marL="0" indent="0" fontAlgn="auto">
              <a:lnSpc>
                <a:spcPct val="100000"/>
              </a:lnSpc>
              <a:spcBef>
                <a:spcPts val="0"/>
              </a:spcBef>
              <a:spcAft>
                <a:spcPts val="0"/>
              </a:spcAft>
              <a:buFont typeface="Arial" panose="020B0604020202020204" pitchFamily="34" charset="0"/>
              <a:buNone/>
              <a:defRPr/>
            </a:pPr>
            <a:r>
              <a:rPr lang="en-US" sz="2000" dirty="0">
                <a:solidFill>
                  <a:schemeClr val="bg2"/>
                </a:solidFill>
              </a:rPr>
              <a:t>Managed 680,000 devices</a:t>
            </a:r>
          </a:p>
          <a:p>
            <a:pPr marL="0" indent="0" fontAlgn="auto">
              <a:lnSpc>
                <a:spcPct val="100000"/>
              </a:lnSpc>
              <a:spcBef>
                <a:spcPts val="0"/>
              </a:spcBef>
              <a:spcAft>
                <a:spcPts val="0"/>
              </a:spcAft>
              <a:buFont typeface="Arial" panose="020B0604020202020204" pitchFamily="34" charset="0"/>
              <a:buNone/>
              <a:defRPr/>
            </a:pPr>
            <a:r>
              <a:rPr lang="en-US" sz="2000" dirty="0">
                <a:solidFill>
                  <a:schemeClr val="bg2"/>
                </a:solidFill>
              </a:rPr>
              <a:t>Work increased by over 50%</a:t>
            </a:r>
          </a:p>
          <a:p>
            <a:pPr marL="0" indent="0" fontAlgn="auto">
              <a:lnSpc>
                <a:spcPct val="100000"/>
              </a:lnSpc>
              <a:spcBef>
                <a:spcPts val="0"/>
              </a:spcBef>
              <a:spcAft>
                <a:spcPts val="0"/>
              </a:spcAft>
              <a:buFont typeface="Arial" panose="020B0604020202020204" pitchFamily="34" charset="0"/>
              <a:buNone/>
              <a:defRPr/>
            </a:pPr>
            <a:r>
              <a:rPr lang="en-US" sz="2000" dirty="0">
                <a:solidFill>
                  <a:schemeClr val="bg2"/>
                </a:solidFill>
              </a:rPr>
              <a:t>Scaled organization to provide:</a:t>
            </a:r>
          </a:p>
          <a:p>
            <a:pPr fontAlgn="auto">
              <a:lnSpc>
                <a:spcPct val="100000"/>
              </a:lnSpc>
              <a:spcBef>
                <a:spcPts val="0"/>
              </a:spcBef>
              <a:spcAft>
                <a:spcPts val="0"/>
              </a:spcAft>
              <a:defRPr/>
            </a:pPr>
            <a:r>
              <a:rPr lang="en-US" sz="2000" dirty="0">
                <a:solidFill>
                  <a:schemeClr val="bg2"/>
                </a:solidFill>
              </a:rPr>
              <a:t>50,000 cellular activations and   7,000 cellular terminations weekly </a:t>
            </a:r>
          </a:p>
          <a:p>
            <a:pPr fontAlgn="auto">
              <a:lnSpc>
                <a:spcPct val="100000"/>
              </a:lnSpc>
              <a:spcBef>
                <a:spcPts val="0"/>
              </a:spcBef>
              <a:spcAft>
                <a:spcPts val="0"/>
              </a:spcAft>
              <a:defRPr/>
            </a:pPr>
            <a:r>
              <a:rPr lang="en-US" sz="2000" dirty="0">
                <a:solidFill>
                  <a:schemeClr val="bg2"/>
                </a:solidFill>
              </a:rPr>
              <a:t>24/7/365 help desk, subject matter experts, data analysts, etc.</a:t>
            </a:r>
          </a:p>
          <a:p>
            <a:pPr fontAlgn="auto">
              <a:lnSpc>
                <a:spcPct val="100000"/>
              </a:lnSpc>
              <a:spcBef>
                <a:spcPts val="0"/>
              </a:spcBef>
              <a:spcAft>
                <a:spcPts val="0"/>
              </a:spcAft>
              <a:defRPr/>
            </a:pPr>
            <a:r>
              <a:rPr lang="en-US" sz="2000" dirty="0">
                <a:solidFill>
                  <a:schemeClr val="bg2"/>
                </a:solidFill>
              </a:rPr>
              <a:t>To 10,000 different locations</a:t>
            </a:r>
          </a:p>
        </p:txBody>
      </p:sp>
      <p:sp>
        <p:nvSpPr>
          <p:cNvPr id="32775" name="Content Placeholder 2">
            <a:extLst>
              <a:ext uri="{FF2B5EF4-FFF2-40B4-BE49-F238E27FC236}">
                <a16:creationId xmlns:a16="http://schemas.microsoft.com/office/drawing/2014/main" id="{BC3E4DDC-E7AE-3F4F-B225-F8280A5C3E66}"/>
              </a:ext>
            </a:extLst>
          </p:cNvPr>
          <p:cNvSpPr txBox="1">
            <a:spLocks/>
          </p:cNvSpPr>
          <p:nvPr/>
        </p:nvSpPr>
        <p:spPr bwMode="auto">
          <a:xfrm>
            <a:off x="2922588" y="-1590675"/>
            <a:ext cx="430847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endParaRPr lang="en-US" altLang="en-US" sz="2400" dirty="0">
              <a:solidFill>
                <a:schemeClr val="tx1"/>
              </a:solidFill>
              <a:latin typeface="Avenir Next LT Pro" panose="020F0502020204030204" pitchFamily="34" charset="0"/>
            </a:endParaRPr>
          </a:p>
        </p:txBody>
      </p:sp>
      <p:sp>
        <p:nvSpPr>
          <p:cNvPr id="15" name="Rectangle 14">
            <a:extLst>
              <a:ext uri="{FF2B5EF4-FFF2-40B4-BE49-F238E27FC236}">
                <a16:creationId xmlns:a16="http://schemas.microsoft.com/office/drawing/2014/main" id="{CD650F58-434C-6645-A709-59FD16E612EC}"/>
              </a:ext>
            </a:extLst>
          </p:cNvPr>
          <p:cNvSpPr/>
          <p:nvPr/>
        </p:nvSpPr>
        <p:spPr>
          <a:xfrm>
            <a:off x="673100" y="2038350"/>
            <a:ext cx="5141913" cy="4308475"/>
          </a:xfrm>
          <a:prstGeom prst="rect">
            <a:avLst/>
          </a:prstGeom>
          <a:noFill/>
          <a:ln w="25400">
            <a:solidFill>
              <a:srgbClr val="013650"/>
            </a:solidFill>
          </a:ln>
          <a:effectLst>
            <a:outerShdw blurRad="685800" dist="88900" dir="2700000" sx="82000" sy="8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2777" name="Picture 15">
            <a:extLst>
              <a:ext uri="{FF2B5EF4-FFF2-40B4-BE49-F238E27FC236}">
                <a16:creationId xmlns:a16="http://schemas.microsoft.com/office/drawing/2014/main" id="{4346D66A-E75E-3241-8EB0-925411B329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26413" y="1693863"/>
            <a:ext cx="19970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0BCD369-8768-48EF-96A7-40676925FB9B}"/>
              </a:ext>
            </a:extLst>
          </p:cNvPr>
          <p:cNvSpPr>
            <a:spLocks noGrp="1"/>
          </p:cNvSpPr>
          <p:nvPr>
            <p:ph type="sldNum" sz="quarter" idx="12"/>
          </p:nvPr>
        </p:nvSpPr>
        <p:spPr/>
        <p:txBody>
          <a:bodyPr/>
          <a:lstStyle/>
          <a:p>
            <a:pPr>
              <a:defRPr/>
            </a:pPr>
            <a:fld id="{B81C822A-10E9-E34A-AF8E-EC4A927BFEC3}"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DE2EA83-4BEE-7A4F-8688-DA2AD18EEDD9}"/>
              </a:ext>
            </a:extLst>
          </p:cNvPr>
          <p:cNvSpPr/>
          <p:nvPr/>
        </p:nvSpPr>
        <p:spPr>
          <a:xfrm>
            <a:off x="6797675" y="5097463"/>
            <a:ext cx="4552950" cy="1200150"/>
          </a:xfrm>
          <a:prstGeom prst="rect">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a:extLst>
              <a:ext uri="{FF2B5EF4-FFF2-40B4-BE49-F238E27FC236}">
                <a16:creationId xmlns:a16="http://schemas.microsoft.com/office/drawing/2014/main" id="{F4A97031-F80B-4A4C-8265-C3BD99AE72CC}"/>
              </a:ext>
            </a:extLst>
          </p:cNvPr>
          <p:cNvSpPr/>
          <p:nvPr/>
        </p:nvSpPr>
        <p:spPr>
          <a:xfrm>
            <a:off x="6215063" y="5402263"/>
            <a:ext cx="2216150" cy="588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72DE00AC-E7C1-284D-B2B3-31B515174529}"/>
              </a:ext>
            </a:extLst>
          </p:cNvPr>
          <p:cNvSpPr/>
          <p:nvPr/>
        </p:nvSpPr>
        <p:spPr>
          <a:xfrm>
            <a:off x="0" y="2082800"/>
            <a:ext cx="9948863" cy="931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84A8715A-FACB-3B45-98A4-D4CA32E33610}"/>
              </a:ext>
            </a:extLst>
          </p:cNvPr>
          <p:cNvSpPr/>
          <p:nvPr/>
        </p:nvSpPr>
        <p:spPr>
          <a:xfrm>
            <a:off x="0" y="2874963"/>
            <a:ext cx="9948863" cy="841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B246242F-8F1D-714E-88D4-40E31938D3BC}"/>
              </a:ext>
            </a:extLst>
          </p:cNvPr>
          <p:cNvSpPr/>
          <p:nvPr/>
        </p:nvSpPr>
        <p:spPr>
          <a:xfrm>
            <a:off x="0" y="3698875"/>
            <a:ext cx="9948863" cy="808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22" name="Title 1">
            <a:extLst>
              <a:ext uri="{FF2B5EF4-FFF2-40B4-BE49-F238E27FC236}">
                <a16:creationId xmlns:a16="http://schemas.microsoft.com/office/drawing/2014/main" id="{6D130907-D124-4546-AC18-5F9295E9869D}"/>
              </a:ext>
            </a:extLst>
          </p:cNvPr>
          <p:cNvSpPr>
            <a:spLocks noGrp="1"/>
          </p:cNvSpPr>
          <p:nvPr>
            <p:ph type="title"/>
          </p:nvPr>
        </p:nvSpPr>
        <p:spPr/>
        <p:txBody>
          <a:bodyPr/>
          <a:lstStyle/>
          <a:p>
            <a:pPr eaLnBrk="1" hangingPunct="1"/>
            <a:r>
              <a:rPr lang="en-US" altLang="en-US" dirty="0">
                <a:latin typeface="+mn-lt"/>
              </a:rPr>
              <a:t>Our Market</a:t>
            </a:r>
          </a:p>
        </p:txBody>
      </p:sp>
      <p:sp>
        <p:nvSpPr>
          <p:cNvPr id="34823" name="TextBox 6">
            <a:extLst>
              <a:ext uri="{FF2B5EF4-FFF2-40B4-BE49-F238E27FC236}">
                <a16:creationId xmlns:a16="http://schemas.microsoft.com/office/drawing/2014/main" id="{64599DDE-979F-7244-AAD1-62E6F7534643}"/>
              </a:ext>
            </a:extLst>
          </p:cNvPr>
          <p:cNvSpPr txBox="1">
            <a:spLocks noChangeArrowheads="1"/>
          </p:cNvSpPr>
          <p:nvPr/>
        </p:nvSpPr>
        <p:spPr bwMode="auto">
          <a:xfrm>
            <a:off x="838200" y="1289050"/>
            <a:ext cx="1014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000" dirty="0">
                <a:solidFill>
                  <a:srgbClr val="007BC8"/>
                </a:solidFill>
                <a:latin typeface="+mn-lt"/>
              </a:rPr>
              <a:t>LARGE ORGANIZATIONS FOR WHOM SECURITY AND COMPLIANCE ARE KEY</a:t>
            </a:r>
          </a:p>
        </p:txBody>
      </p:sp>
      <p:sp>
        <p:nvSpPr>
          <p:cNvPr id="25616" name="TextBox 1">
            <a:extLst>
              <a:ext uri="{FF2B5EF4-FFF2-40B4-BE49-F238E27FC236}">
                <a16:creationId xmlns:a16="http://schemas.microsoft.com/office/drawing/2014/main" id="{F126EDD8-A7FB-9645-959C-E60963D7D6BD}"/>
              </a:ext>
            </a:extLst>
          </p:cNvPr>
          <p:cNvSpPr txBox="1">
            <a:spLocks noChangeArrowheads="1"/>
          </p:cNvSpPr>
          <p:nvPr/>
        </p:nvSpPr>
        <p:spPr bwMode="auto">
          <a:xfrm>
            <a:off x="990600" y="6421438"/>
            <a:ext cx="10882313" cy="3683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defRPr/>
            </a:pPr>
            <a:r>
              <a:rPr lang="en-US" altLang="en-US" sz="900" dirty="0">
                <a:solidFill>
                  <a:schemeClr val="bg2">
                    <a:lumMod val="50000"/>
                  </a:schemeClr>
                </a:solidFill>
                <a:latin typeface="+mn-lt"/>
              </a:rPr>
              <a:t>*Unden-Farboud, Lisa, et al. “Forecast Analysis: Enterprise Managed Communications Service Growth Trends, Worldwide.” Gartner, Inc., 26 Sept. 2019.</a:t>
            </a:r>
          </a:p>
          <a:p>
            <a:pPr>
              <a:lnSpc>
                <a:spcPct val="100000"/>
              </a:lnSpc>
              <a:spcBef>
                <a:spcPct val="0"/>
              </a:spcBef>
              <a:buFont typeface="Arial" panose="020B0604020202020204" pitchFamily="34" charset="0"/>
              <a:buNone/>
              <a:defRPr/>
            </a:pPr>
            <a:r>
              <a:rPr lang="en-US" altLang="en-US" sz="900" dirty="0">
                <a:solidFill>
                  <a:schemeClr val="bg2">
                    <a:lumMod val="50000"/>
                  </a:schemeClr>
                </a:solidFill>
                <a:latin typeface="+mn-lt"/>
              </a:rPr>
              <a:t>Malik, Rustam, et al. “Forecast: Information Security and Risk Management, Worldwide, 2018-2024, 1Q20 Update.” 20 May 2020.</a:t>
            </a:r>
          </a:p>
        </p:txBody>
      </p:sp>
      <p:sp>
        <p:nvSpPr>
          <p:cNvPr id="6" name="TextBox 5">
            <a:extLst>
              <a:ext uri="{FF2B5EF4-FFF2-40B4-BE49-F238E27FC236}">
                <a16:creationId xmlns:a16="http://schemas.microsoft.com/office/drawing/2014/main" id="{F01015AD-CC4E-C843-8431-B63E4517505C}"/>
              </a:ext>
            </a:extLst>
          </p:cNvPr>
          <p:cNvSpPr txBox="1"/>
          <p:nvPr/>
        </p:nvSpPr>
        <p:spPr>
          <a:xfrm>
            <a:off x="-69850" y="1131887"/>
            <a:ext cx="8883651" cy="4324350"/>
          </a:xfrm>
          <a:prstGeom prst="rect">
            <a:avLst/>
          </a:prstGeom>
          <a:noFill/>
        </p:spPr>
        <p:txBody>
          <a:bodyPr>
            <a:spAutoFit/>
          </a:bodyPr>
          <a:lstStyle/>
          <a:p>
            <a:pPr eaLnBrk="1" fontAlgn="auto" hangingPunct="1">
              <a:spcBef>
                <a:spcPts val="0"/>
              </a:spcBef>
              <a:spcAft>
                <a:spcPts val="0"/>
              </a:spcAft>
              <a:defRPr/>
            </a:pPr>
            <a:r>
              <a:rPr lang="en-US" sz="27500" b="1" spc="-2000" dirty="0">
                <a:solidFill>
                  <a:schemeClr val="bg1"/>
                </a:solidFill>
                <a:latin typeface="Arial" panose="020B0604020202020204" pitchFamily="34" charset="0"/>
                <a:ea typeface="Helvetica Neue" panose="02000503000000020004" pitchFamily="2" charset="0"/>
                <a:cs typeface="Arial" panose="020B0604020202020204" pitchFamily="34" charset="0"/>
              </a:rPr>
              <a:t>$23B</a:t>
            </a:r>
          </a:p>
        </p:txBody>
      </p:sp>
      <p:sp>
        <p:nvSpPr>
          <p:cNvPr id="18" name="Rectangle 17">
            <a:extLst>
              <a:ext uri="{FF2B5EF4-FFF2-40B4-BE49-F238E27FC236}">
                <a16:creationId xmlns:a16="http://schemas.microsoft.com/office/drawing/2014/main" id="{0CCD2C80-C892-4041-9173-BE4995DBCC42}"/>
              </a:ext>
            </a:extLst>
          </p:cNvPr>
          <p:cNvSpPr/>
          <p:nvPr/>
        </p:nvSpPr>
        <p:spPr>
          <a:xfrm>
            <a:off x="990600" y="5133975"/>
            <a:ext cx="4552950" cy="1200150"/>
          </a:xfrm>
          <a:prstGeom prst="rect">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a:extLst>
              <a:ext uri="{FF2B5EF4-FFF2-40B4-BE49-F238E27FC236}">
                <a16:creationId xmlns:a16="http://schemas.microsoft.com/office/drawing/2014/main" id="{9792393A-0C57-634D-944A-34B474A3D14C}"/>
              </a:ext>
            </a:extLst>
          </p:cNvPr>
          <p:cNvSpPr/>
          <p:nvPr/>
        </p:nvSpPr>
        <p:spPr>
          <a:xfrm>
            <a:off x="407988" y="5438775"/>
            <a:ext cx="1544637" cy="588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28" name="Rectangle 16">
            <a:extLst>
              <a:ext uri="{FF2B5EF4-FFF2-40B4-BE49-F238E27FC236}">
                <a16:creationId xmlns:a16="http://schemas.microsoft.com/office/drawing/2014/main" id="{7B25F651-6491-5548-B370-C87AEF13F7B2}"/>
              </a:ext>
            </a:extLst>
          </p:cNvPr>
          <p:cNvSpPr>
            <a:spLocks noChangeArrowheads="1"/>
          </p:cNvSpPr>
          <p:nvPr/>
        </p:nvSpPr>
        <p:spPr bwMode="auto">
          <a:xfrm>
            <a:off x="2060575" y="5318125"/>
            <a:ext cx="3475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179388">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pPr>
            <a:r>
              <a:rPr lang="en-US" altLang="en-US" sz="1600" dirty="0">
                <a:solidFill>
                  <a:schemeClr val="tx1"/>
                </a:solidFill>
                <a:latin typeface="+mn-lt"/>
              </a:rPr>
              <a:t>15 Cabinet Level Departments</a:t>
            </a:r>
          </a:p>
          <a:p>
            <a:pPr eaLnBrk="1" hangingPunct="1">
              <a:lnSpc>
                <a:spcPct val="100000"/>
              </a:lnSpc>
              <a:spcBef>
                <a:spcPct val="0"/>
              </a:spcBef>
            </a:pPr>
            <a:r>
              <a:rPr lang="en-US" altLang="en-US" sz="1600" dirty="0">
                <a:solidFill>
                  <a:schemeClr val="tx1"/>
                </a:solidFill>
                <a:latin typeface="+mn-lt"/>
              </a:rPr>
              <a:t>2.1 million civilian workers</a:t>
            </a:r>
          </a:p>
          <a:p>
            <a:pPr eaLnBrk="1" hangingPunct="1">
              <a:lnSpc>
                <a:spcPct val="100000"/>
              </a:lnSpc>
              <a:spcBef>
                <a:spcPct val="0"/>
              </a:spcBef>
            </a:pPr>
            <a:r>
              <a:rPr lang="en-US" altLang="en-US" sz="1600" dirty="0">
                <a:solidFill>
                  <a:schemeClr val="tx1"/>
                </a:solidFill>
                <a:latin typeface="+mn-lt"/>
              </a:rPr>
              <a:t>&lt; 30% penetrated</a:t>
            </a:r>
          </a:p>
        </p:txBody>
      </p:sp>
      <p:sp>
        <p:nvSpPr>
          <p:cNvPr id="34829" name="Rectangle 15">
            <a:extLst>
              <a:ext uri="{FF2B5EF4-FFF2-40B4-BE49-F238E27FC236}">
                <a16:creationId xmlns:a16="http://schemas.microsoft.com/office/drawing/2014/main" id="{9EA4F01B-F4D0-F144-85D7-9D2AEF609D6C}"/>
              </a:ext>
            </a:extLst>
          </p:cNvPr>
          <p:cNvSpPr>
            <a:spLocks noChangeArrowheads="1"/>
          </p:cNvSpPr>
          <p:nvPr/>
        </p:nvSpPr>
        <p:spPr bwMode="auto">
          <a:xfrm>
            <a:off x="8607425" y="5205413"/>
            <a:ext cx="2827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169863">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ts val="1200"/>
              </a:spcBef>
            </a:pPr>
            <a:r>
              <a:rPr lang="en-US" altLang="en-US" sz="1600" dirty="0">
                <a:solidFill>
                  <a:schemeClr val="tx1"/>
                </a:solidFill>
                <a:latin typeface="+mn-lt"/>
              </a:rPr>
              <a:t>Healthcare</a:t>
            </a:r>
          </a:p>
          <a:p>
            <a:pPr eaLnBrk="1" hangingPunct="1">
              <a:lnSpc>
                <a:spcPct val="100000"/>
              </a:lnSpc>
              <a:spcBef>
                <a:spcPct val="0"/>
              </a:spcBef>
            </a:pPr>
            <a:r>
              <a:rPr lang="en-US" altLang="en-US" sz="1600" dirty="0">
                <a:solidFill>
                  <a:schemeClr val="tx1"/>
                </a:solidFill>
                <a:latin typeface="+mn-lt"/>
              </a:rPr>
              <a:t>Finance</a:t>
            </a:r>
          </a:p>
          <a:p>
            <a:pPr eaLnBrk="1" hangingPunct="1">
              <a:lnSpc>
                <a:spcPct val="100000"/>
              </a:lnSpc>
              <a:spcBef>
                <a:spcPct val="0"/>
              </a:spcBef>
            </a:pPr>
            <a:r>
              <a:rPr lang="en-US" altLang="en-US" sz="1600" dirty="0">
                <a:solidFill>
                  <a:schemeClr val="tx1"/>
                </a:solidFill>
                <a:latin typeface="+mn-lt"/>
              </a:rPr>
              <a:t>Transportation</a:t>
            </a:r>
          </a:p>
          <a:p>
            <a:pPr eaLnBrk="1" hangingPunct="1">
              <a:lnSpc>
                <a:spcPct val="100000"/>
              </a:lnSpc>
              <a:spcBef>
                <a:spcPct val="0"/>
              </a:spcBef>
            </a:pPr>
            <a:r>
              <a:rPr lang="en-US" altLang="en-US" sz="1600" dirty="0">
                <a:solidFill>
                  <a:schemeClr val="tx1"/>
                </a:solidFill>
                <a:latin typeface="+mn-lt"/>
              </a:rPr>
              <a:t>Consulting</a:t>
            </a:r>
          </a:p>
        </p:txBody>
      </p:sp>
      <p:sp>
        <p:nvSpPr>
          <p:cNvPr id="34830" name="Rectangle 21">
            <a:extLst>
              <a:ext uri="{FF2B5EF4-FFF2-40B4-BE49-F238E27FC236}">
                <a16:creationId xmlns:a16="http://schemas.microsoft.com/office/drawing/2014/main" id="{3A2673D6-E000-D045-9E38-DC6D26800D38}"/>
              </a:ext>
            </a:extLst>
          </p:cNvPr>
          <p:cNvSpPr>
            <a:spLocks noChangeArrowheads="1"/>
          </p:cNvSpPr>
          <p:nvPr/>
        </p:nvSpPr>
        <p:spPr bwMode="auto">
          <a:xfrm>
            <a:off x="706378" y="5543550"/>
            <a:ext cx="1122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r" eaLnBrk="1" hangingPunct="1">
              <a:lnSpc>
                <a:spcPct val="100000"/>
              </a:lnSpc>
              <a:spcBef>
                <a:spcPct val="0"/>
              </a:spcBef>
              <a:buFontTx/>
              <a:buNone/>
            </a:pPr>
            <a:r>
              <a:rPr lang="en-US" altLang="en-US" sz="2000" b="1" dirty="0">
                <a:solidFill>
                  <a:schemeClr val="bg1"/>
                </a:solidFill>
                <a:latin typeface="+mn-lt"/>
              </a:rPr>
              <a:t>FEDERAL</a:t>
            </a:r>
          </a:p>
        </p:txBody>
      </p:sp>
      <p:sp>
        <p:nvSpPr>
          <p:cNvPr id="34831" name="Rectangle 24">
            <a:extLst>
              <a:ext uri="{FF2B5EF4-FFF2-40B4-BE49-F238E27FC236}">
                <a16:creationId xmlns:a16="http://schemas.microsoft.com/office/drawing/2014/main" id="{108DB5B7-2612-3A48-AD4B-022B3E699B56}"/>
              </a:ext>
            </a:extLst>
          </p:cNvPr>
          <p:cNvSpPr>
            <a:spLocks noChangeArrowheads="1"/>
          </p:cNvSpPr>
          <p:nvPr/>
        </p:nvSpPr>
        <p:spPr bwMode="auto">
          <a:xfrm>
            <a:off x="6591136" y="5518150"/>
            <a:ext cx="167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r" eaLnBrk="1" hangingPunct="1">
              <a:lnSpc>
                <a:spcPct val="100000"/>
              </a:lnSpc>
              <a:spcBef>
                <a:spcPct val="0"/>
              </a:spcBef>
              <a:buFontTx/>
              <a:buNone/>
            </a:pPr>
            <a:r>
              <a:rPr lang="en-US" altLang="en-US" sz="2000" b="1" dirty="0">
                <a:solidFill>
                  <a:schemeClr val="bg1"/>
                </a:solidFill>
                <a:latin typeface="+mn-lt"/>
              </a:rPr>
              <a:t>COMMERCIAL</a:t>
            </a:r>
          </a:p>
        </p:txBody>
      </p:sp>
      <p:sp>
        <p:nvSpPr>
          <p:cNvPr id="3" name="Triangle 2">
            <a:extLst>
              <a:ext uri="{FF2B5EF4-FFF2-40B4-BE49-F238E27FC236}">
                <a16:creationId xmlns:a16="http://schemas.microsoft.com/office/drawing/2014/main" id="{FB2F468C-C7B5-4942-8A38-20FE02F07532}"/>
              </a:ext>
            </a:extLst>
          </p:cNvPr>
          <p:cNvSpPr/>
          <p:nvPr/>
        </p:nvSpPr>
        <p:spPr>
          <a:xfrm rot="16200000">
            <a:off x="7466488" y="1858200"/>
            <a:ext cx="3413125" cy="2701925"/>
          </a:xfrm>
          <a:prstGeom prst="triangle">
            <a:avLst>
              <a:gd name="adj" fmla="val 493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33" name="TextBox 8">
            <a:extLst>
              <a:ext uri="{FF2B5EF4-FFF2-40B4-BE49-F238E27FC236}">
                <a16:creationId xmlns:a16="http://schemas.microsoft.com/office/drawing/2014/main" id="{8D41B385-9245-3B46-82E7-DABF58D2A58F}"/>
              </a:ext>
            </a:extLst>
          </p:cNvPr>
          <p:cNvSpPr txBox="1">
            <a:spLocks noChangeArrowheads="1"/>
          </p:cNvSpPr>
          <p:nvPr/>
        </p:nvSpPr>
        <p:spPr bwMode="auto">
          <a:xfrm>
            <a:off x="9183688" y="3330575"/>
            <a:ext cx="271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600" dirty="0">
                <a:solidFill>
                  <a:schemeClr val="accent2"/>
                </a:solidFill>
                <a:latin typeface="+mn-lt"/>
              </a:rPr>
              <a:t>Identity Management</a:t>
            </a:r>
          </a:p>
          <a:p>
            <a:pPr eaLnBrk="1" hangingPunct="1">
              <a:lnSpc>
                <a:spcPct val="100000"/>
              </a:lnSpc>
              <a:spcBef>
                <a:spcPct val="0"/>
              </a:spcBef>
              <a:buFontTx/>
              <a:buNone/>
            </a:pPr>
            <a:r>
              <a:rPr lang="en-US" altLang="en-US" sz="2000" b="1" dirty="0">
                <a:solidFill>
                  <a:schemeClr val="accent2"/>
                </a:solidFill>
                <a:latin typeface="+mn-lt"/>
              </a:rPr>
              <a:t>$13B </a:t>
            </a:r>
            <a:r>
              <a:rPr lang="en-US" altLang="en-US" sz="2000" dirty="0">
                <a:solidFill>
                  <a:schemeClr val="accent2"/>
                </a:solidFill>
                <a:latin typeface="+mn-lt"/>
              </a:rPr>
              <a:t>by 2023*</a:t>
            </a:r>
          </a:p>
        </p:txBody>
      </p:sp>
      <p:sp>
        <p:nvSpPr>
          <p:cNvPr id="34834" name="TextBox 10">
            <a:extLst>
              <a:ext uri="{FF2B5EF4-FFF2-40B4-BE49-F238E27FC236}">
                <a16:creationId xmlns:a16="http://schemas.microsoft.com/office/drawing/2014/main" id="{16FF9F7D-3DDF-8F47-835A-FD6DFC543DF6}"/>
              </a:ext>
            </a:extLst>
          </p:cNvPr>
          <p:cNvSpPr txBox="1">
            <a:spLocks noChangeArrowheads="1"/>
          </p:cNvSpPr>
          <p:nvPr/>
        </p:nvSpPr>
        <p:spPr bwMode="auto">
          <a:xfrm>
            <a:off x="9183688" y="2608263"/>
            <a:ext cx="304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600" dirty="0">
                <a:solidFill>
                  <a:schemeClr val="tx1"/>
                </a:solidFill>
                <a:latin typeface="+mn-lt"/>
              </a:rPr>
              <a:t>Managed Mobility Services</a:t>
            </a:r>
          </a:p>
          <a:p>
            <a:pPr eaLnBrk="1" hangingPunct="1">
              <a:lnSpc>
                <a:spcPct val="100000"/>
              </a:lnSpc>
              <a:spcBef>
                <a:spcPct val="0"/>
              </a:spcBef>
              <a:buFontTx/>
              <a:buNone/>
            </a:pPr>
            <a:r>
              <a:rPr lang="en-US" altLang="en-US" sz="2000" b="1" dirty="0">
                <a:solidFill>
                  <a:schemeClr val="tx1"/>
                </a:solidFill>
                <a:latin typeface="+mn-lt"/>
              </a:rPr>
              <a:t>$10.5B </a:t>
            </a:r>
            <a:r>
              <a:rPr lang="en-US" altLang="en-US" sz="2000" dirty="0">
                <a:solidFill>
                  <a:schemeClr val="tx1"/>
                </a:solidFill>
                <a:latin typeface="+mn-lt"/>
              </a:rPr>
              <a:t>by 2023*</a:t>
            </a:r>
          </a:p>
        </p:txBody>
      </p:sp>
      <p:cxnSp>
        <p:nvCxnSpPr>
          <p:cNvPr id="4" name="Straight Connector 3">
            <a:extLst>
              <a:ext uri="{FF2B5EF4-FFF2-40B4-BE49-F238E27FC236}">
                <a16:creationId xmlns:a16="http://schemas.microsoft.com/office/drawing/2014/main" id="{8CB2653E-4988-FB43-8A6B-9A9549B5B078}"/>
              </a:ext>
            </a:extLst>
          </p:cNvPr>
          <p:cNvCxnSpPr>
            <a:cxnSpLocks/>
          </p:cNvCxnSpPr>
          <p:nvPr/>
        </p:nvCxnSpPr>
        <p:spPr>
          <a:xfrm>
            <a:off x="6923314" y="2082800"/>
            <a:ext cx="526868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692ED9-F6D0-CB46-8711-8868637F5081}"/>
              </a:ext>
            </a:extLst>
          </p:cNvPr>
          <p:cNvCxnSpPr/>
          <p:nvPr/>
        </p:nvCxnSpPr>
        <p:spPr>
          <a:xfrm>
            <a:off x="9628188" y="4497388"/>
            <a:ext cx="256381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EF84644-85ED-4A11-9FBB-A13E6750B571}"/>
              </a:ext>
            </a:extLst>
          </p:cNvPr>
          <p:cNvSpPr>
            <a:spLocks noGrp="1"/>
          </p:cNvSpPr>
          <p:nvPr>
            <p:ph type="sldNum" sz="quarter" idx="12"/>
          </p:nvPr>
        </p:nvSpPr>
        <p:spPr/>
        <p:txBody>
          <a:bodyPr/>
          <a:lstStyle/>
          <a:p>
            <a:pPr>
              <a:defRPr/>
            </a:pPr>
            <a:fld id="{B81C822A-10E9-E34A-AF8E-EC4A927BFEC3}" type="slidenum">
              <a:rPr lang="en-US" altLang="en-US" smtClean="0"/>
              <a:pPr>
                <a:defRPr/>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A person using a computer sitting on top of a table&#10;&#10;Description automatically generated">
            <a:extLst>
              <a:ext uri="{FF2B5EF4-FFF2-40B4-BE49-F238E27FC236}">
                <a16:creationId xmlns:a16="http://schemas.microsoft.com/office/drawing/2014/main" id="{703910FC-4489-B940-991A-28738A093234}"/>
              </a:ext>
            </a:extLst>
          </p:cNvPr>
          <p:cNvPicPr>
            <a:picLocks noChangeAspect="1"/>
          </p:cNvPicPr>
          <p:nvPr/>
        </p:nvPicPr>
        <p:blipFill>
          <a:blip r:embed="rId3" cstate="print">
            <a:extLst>
              <a:ext uri="{28A0092B-C50C-407E-A947-70E740481C1C}">
                <a14:useLocalDpi xmlns:a14="http://schemas.microsoft.com/office/drawing/2010/main"/>
              </a:ext>
            </a:extLst>
          </a:blip>
          <a:srcRect l="-40" t="394" r="40" b="15265"/>
          <a:stretch>
            <a:fillRect/>
          </a:stretch>
        </p:blipFill>
        <p:spPr bwMode="auto">
          <a:xfrm>
            <a:off x="-4763" y="0"/>
            <a:ext cx="1219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EEE8E83-7820-3447-BBEE-5ABD493CDCCF}"/>
              </a:ext>
            </a:extLst>
          </p:cNvPr>
          <p:cNvSpPr/>
          <p:nvPr/>
        </p:nvSpPr>
        <p:spPr>
          <a:xfrm>
            <a:off x="-4763" y="15526"/>
            <a:ext cx="12192000" cy="6858000"/>
          </a:xfrm>
          <a:prstGeom prst="rect">
            <a:avLst/>
          </a:prstGeom>
          <a:gradFill flip="none" rotWithShape="1">
            <a:gsLst>
              <a:gs pos="100000">
                <a:srgbClr val="1D2632">
                  <a:alpha val="73000"/>
                </a:srgbClr>
              </a:gs>
              <a:gs pos="3000">
                <a:srgbClr val="1D2632">
                  <a:alpha val="84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7321BEB2-8D55-AB46-8F70-CED5E03F3A66}"/>
              </a:ext>
            </a:extLst>
          </p:cNvPr>
          <p:cNvSpPr/>
          <p:nvPr/>
        </p:nvSpPr>
        <p:spPr>
          <a:xfrm>
            <a:off x="6196013" y="1690688"/>
            <a:ext cx="5253037" cy="4119562"/>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DF00005D-B8C1-9548-9431-93CDEB379A71}"/>
              </a:ext>
            </a:extLst>
          </p:cNvPr>
          <p:cNvSpPr/>
          <p:nvPr/>
        </p:nvSpPr>
        <p:spPr>
          <a:xfrm>
            <a:off x="833438" y="1690688"/>
            <a:ext cx="4979987" cy="4119562"/>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71" name="Title 1">
            <a:extLst>
              <a:ext uri="{FF2B5EF4-FFF2-40B4-BE49-F238E27FC236}">
                <a16:creationId xmlns:a16="http://schemas.microsoft.com/office/drawing/2014/main" id="{337739E5-6736-364B-9989-E888B395EEA3}"/>
              </a:ext>
            </a:extLst>
          </p:cNvPr>
          <p:cNvSpPr>
            <a:spLocks noGrp="1"/>
          </p:cNvSpPr>
          <p:nvPr>
            <p:ph type="title"/>
          </p:nvPr>
        </p:nvSpPr>
        <p:spPr/>
        <p:txBody>
          <a:bodyPr/>
          <a:lstStyle/>
          <a:p>
            <a:pPr eaLnBrk="1" hangingPunct="1"/>
            <a:r>
              <a:rPr lang="en-US" altLang="en-US" dirty="0">
                <a:solidFill>
                  <a:schemeClr val="bg1"/>
                </a:solidFill>
                <a:latin typeface="+mn-lt"/>
              </a:rPr>
              <a:t>The Mobile Workforce is Expanding</a:t>
            </a:r>
          </a:p>
        </p:txBody>
      </p:sp>
      <p:cxnSp>
        <p:nvCxnSpPr>
          <p:cNvPr id="3" name="Straight Connector 2">
            <a:extLst>
              <a:ext uri="{FF2B5EF4-FFF2-40B4-BE49-F238E27FC236}">
                <a16:creationId xmlns:a16="http://schemas.microsoft.com/office/drawing/2014/main" id="{9CDCC638-41E5-2549-8F48-7A02894E350F}"/>
              </a:ext>
            </a:extLst>
          </p:cNvPr>
          <p:cNvCxnSpPr>
            <a:cxnSpLocks/>
          </p:cNvCxnSpPr>
          <p:nvPr/>
        </p:nvCxnSpPr>
        <p:spPr>
          <a:xfrm>
            <a:off x="952500" y="562433"/>
            <a:ext cx="10401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 name="Chart 6">
            <a:extLst>
              <a:ext uri="{FF2B5EF4-FFF2-40B4-BE49-F238E27FC236}">
                <a16:creationId xmlns:a16="http://schemas.microsoft.com/office/drawing/2014/main" id="{8D08444D-FD94-9042-AD60-FC86687478A6}"/>
              </a:ext>
            </a:extLst>
          </p:cNvPr>
          <p:cNvGraphicFramePr>
            <a:graphicFrameLocks/>
          </p:cNvGraphicFramePr>
          <p:nvPr/>
        </p:nvGraphicFramePr>
        <p:xfrm>
          <a:off x="1065213" y="3497263"/>
          <a:ext cx="4473575" cy="2151062"/>
        </p:xfrm>
        <a:graphic>
          <a:graphicData uri="http://schemas.openxmlformats.org/drawingml/2006/chart">
            <c:chart xmlns:c="http://schemas.openxmlformats.org/drawingml/2006/chart" xmlns:r="http://schemas.openxmlformats.org/officeDocument/2006/relationships" r:id="rId4"/>
          </a:graphicData>
        </a:graphic>
      </p:graphicFrame>
      <p:sp>
        <p:nvSpPr>
          <p:cNvPr id="36874" name="Content Placeholder 2">
            <a:extLst>
              <a:ext uri="{FF2B5EF4-FFF2-40B4-BE49-F238E27FC236}">
                <a16:creationId xmlns:a16="http://schemas.microsoft.com/office/drawing/2014/main" id="{01A5299A-BBF1-4C49-9BBA-E7EED201B47F}"/>
              </a:ext>
            </a:extLst>
          </p:cNvPr>
          <p:cNvSpPr txBox="1">
            <a:spLocks/>
          </p:cNvSpPr>
          <p:nvPr/>
        </p:nvSpPr>
        <p:spPr bwMode="auto">
          <a:xfrm>
            <a:off x="1133475" y="1966913"/>
            <a:ext cx="4862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2400" b="1" dirty="0">
                <a:solidFill>
                  <a:schemeClr val="bg1"/>
                </a:solidFill>
                <a:latin typeface="+mn-lt"/>
                <a:sym typeface="Wingdings" pitchFamily="2" charset="2"/>
              </a:rPr>
              <a:t>% of U.S. workforce working offsite part of the time</a:t>
            </a:r>
          </a:p>
        </p:txBody>
      </p:sp>
      <p:graphicFrame>
        <p:nvGraphicFramePr>
          <p:cNvPr id="7" name="Chart 8">
            <a:extLst>
              <a:ext uri="{FF2B5EF4-FFF2-40B4-BE49-F238E27FC236}">
                <a16:creationId xmlns:a16="http://schemas.microsoft.com/office/drawing/2014/main" id="{BD89A323-D476-8C49-985F-66AEC0469424}"/>
              </a:ext>
            </a:extLst>
          </p:cNvPr>
          <p:cNvGraphicFramePr>
            <a:graphicFrameLocks/>
          </p:cNvGraphicFramePr>
          <p:nvPr>
            <p:extLst>
              <p:ext uri="{D42A27DB-BD31-4B8C-83A1-F6EECF244321}">
                <p14:modId xmlns:p14="http://schemas.microsoft.com/office/powerpoint/2010/main" val="1538991999"/>
              </p:ext>
            </p:extLst>
          </p:nvPr>
        </p:nvGraphicFramePr>
        <p:xfrm>
          <a:off x="6398515" y="2663825"/>
          <a:ext cx="4859337" cy="2928937"/>
        </p:xfrm>
        <a:graphic>
          <a:graphicData uri="http://schemas.openxmlformats.org/drawingml/2006/chart">
            <c:chart xmlns:c="http://schemas.openxmlformats.org/drawingml/2006/chart" xmlns:r="http://schemas.openxmlformats.org/officeDocument/2006/relationships" r:id="rId5"/>
          </a:graphicData>
        </a:graphic>
      </p:graphicFrame>
      <p:sp>
        <p:nvSpPr>
          <p:cNvPr id="36876" name="Content Placeholder 2">
            <a:extLst>
              <a:ext uri="{FF2B5EF4-FFF2-40B4-BE49-F238E27FC236}">
                <a16:creationId xmlns:a16="http://schemas.microsoft.com/office/drawing/2014/main" id="{238F840C-FFF2-D24A-B9B5-0D2D6D41B805}"/>
              </a:ext>
            </a:extLst>
          </p:cNvPr>
          <p:cNvSpPr txBox="1">
            <a:spLocks/>
          </p:cNvSpPr>
          <p:nvPr/>
        </p:nvSpPr>
        <p:spPr bwMode="auto">
          <a:xfrm>
            <a:off x="6588125" y="1939925"/>
            <a:ext cx="4860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2400" b="1" dirty="0">
                <a:solidFill>
                  <a:schemeClr val="bg1"/>
                </a:solidFill>
                <a:latin typeface="+mn-lt"/>
                <a:sym typeface="Wingdings" pitchFamily="2" charset="2"/>
              </a:rPr>
              <a:t>Total Mobility Spend</a:t>
            </a:r>
          </a:p>
        </p:txBody>
      </p:sp>
      <p:sp>
        <p:nvSpPr>
          <p:cNvPr id="36877" name="TextBox 12">
            <a:extLst>
              <a:ext uri="{FF2B5EF4-FFF2-40B4-BE49-F238E27FC236}">
                <a16:creationId xmlns:a16="http://schemas.microsoft.com/office/drawing/2014/main" id="{2409E3B7-FD5D-3341-A1A9-82B06BDF0090}"/>
              </a:ext>
            </a:extLst>
          </p:cNvPr>
          <p:cNvSpPr txBox="1">
            <a:spLocks noChangeArrowheads="1"/>
          </p:cNvSpPr>
          <p:nvPr/>
        </p:nvSpPr>
        <p:spPr bwMode="auto">
          <a:xfrm>
            <a:off x="1514475" y="3709988"/>
            <a:ext cx="973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bg1"/>
                </a:solidFill>
                <a:latin typeface="+mn-lt"/>
              </a:rPr>
              <a:t>39%</a:t>
            </a:r>
          </a:p>
        </p:txBody>
      </p:sp>
      <p:sp>
        <p:nvSpPr>
          <p:cNvPr id="36878" name="TextBox 13">
            <a:extLst>
              <a:ext uri="{FF2B5EF4-FFF2-40B4-BE49-F238E27FC236}">
                <a16:creationId xmlns:a16="http://schemas.microsoft.com/office/drawing/2014/main" id="{5EBD9691-DAD5-7040-87CD-9114F7DDEA0E}"/>
              </a:ext>
            </a:extLst>
          </p:cNvPr>
          <p:cNvSpPr txBox="1">
            <a:spLocks noChangeArrowheads="1"/>
          </p:cNvSpPr>
          <p:nvPr/>
        </p:nvSpPr>
        <p:spPr bwMode="auto">
          <a:xfrm>
            <a:off x="2814638" y="3581400"/>
            <a:ext cx="97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bg1"/>
                </a:solidFill>
                <a:latin typeface="+mn-lt"/>
              </a:rPr>
              <a:t>43%</a:t>
            </a:r>
          </a:p>
        </p:txBody>
      </p:sp>
      <p:sp>
        <p:nvSpPr>
          <p:cNvPr id="36879" name="TextBox 14">
            <a:extLst>
              <a:ext uri="{FF2B5EF4-FFF2-40B4-BE49-F238E27FC236}">
                <a16:creationId xmlns:a16="http://schemas.microsoft.com/office/drawing/2014/main" id="{A26E8E82-BF3C-5846-8395-FB5057F3F278}"/>
              </a:ext>
            </a:extLst>
          </p:cNvPr>
          <p:cNvSpPr txBox="1">
            <a:spLocks noChangeArrowheads="1"/>
          </p:cNvSpPr>
          <p:nvPr/>
        </p:nvSpPr>
        <p:spPr bwMode="auto">
          <a:xfrm>
            <a:off x="4268788" y="3318591"/>
            <a:ext cx="97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bg1"/>
                </a:solidFill>
                <a:latin typeface="+mn-lt"/>
              </a:rPr>
              <a:t>58%</a:t>
            </a:r>
          </a:p>
        </p:txBody>
      </p:sp>
      <p:sp>
        <p:nvSpPr>
          <p:cNvPr id="15" name="Content Placeholder 2">
            <a:extLst>
              <a:ext uri="{FF2B5EF4-FFF2-40B4-BE49-F238E27FC236}">
                <a16:creationId xmlns:a16="http://schemas.microsoft.com/office/drawing/2014/main" id="{07A9C8DD-5AFF-B740-8023-E1374E39F2E1}"/>
              </a:ext>
            </a:extLst>
          </p:cNvPr>
          <p:cNvSpPr txBox="1">
            <a:spLocks/>
          </p:cNvSpPr>
          <p:nvPr/>
        </p:nvSpPr>
        <p:spPr>
          <a:xfrm>
            <a:off x="833438" y="6329363"/>
            <a:ext cx="10841037" cy="52863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defRPr/>
            </a:pPr>
            <a:r>
              <a:rPr lang="en-US" sz="1200" dirty="0">
                <a:solidFill>
                  <a:schemeClr val="bg1"/>
                </a:solidFill>
              </a:rPr>
              <a:t>Hickman, Adam. “Remote Work Trends to Guide High Performance During COVID-19.” </a:t>
            </a:r>
            <a:r>
              <a:rPr lang="en-US" sz="1200" i="1" dirty="0">
                <a:solidFill>
                  <a:schemeClr val="bg1"/>
                </a:solidFill>
              </a:rPr>
              <a:t>Gallup.com</a:t>
            </a:r>
            <a:r>
              <a:rPr lang="en-US" sz="1200" dirty="0">
                <a:solidFill>
                  <a:schemeClr val="bg1"/>
                </a:solidFill>
              </a:rPr>
              <a:t>, Gallup, 29 June 2020, </a:t>
            </a:r>
            <a:r>
              <a:rPr lang="en-US" sz="1200" dirty="0">
                <a:solidFill>
                  <a:schemeClr val="bg1"/>
                </a:solidFill>
                <a:hlinkClick r:id="rId6"/>
              </a:rPr>
              <a:t>www.gallup.com/workplace/309170/remote-work-trends-guide-high-performance-during-covid.aspx</a:t>
            </a:r>
            <a:r>
              <a:rPr lang="en-US" sz="1200" dirty="0">
                <a:solidFill>
                  <a:schemeClr val="bg1"/>
                </a:solidFill>
              </a:rPr>
              <a:t>.</a:t>
            </a:r>
          </a:p>
          <a:p>
            <a:pPr marL="0" indent="0">
              <a:lnSpc>
                <a:spcPct val="120000"/>
              </a:lnSpc>
              <a:spcBef>
                <a:spcPts val="0"/>
              </a:spcBef>
              <a:buFont typeface="Arial" panose="020B0604020202020204" pitchFamily="34" charset="0"/>
              <a:buNone/>
              <a:defRPr/>
            </a:pPr>
            <a:r>
              <a:rPr lang="en-US" sz="1200" dirty="0">
                <a:solidFill>
                  <a:schemeClr val="bg1"/>
                </a:solidFill>
              </a:rPr>
              <a:t>Brenan, Megan. “COVID-19 and Remote Work: An Update.” Gallup.com, Gallup, 13 Oct. 2020, </a:t>
            </a:r>
            <a:r>
              <a:rPr lang="en-US" sz="1200" dirty="0">
                <a:solidFill>
                  <a:srgbClr val="5F5F5F"/>
                </a:solidFill>
              </a:rPr>
              <a:t>news.gallup.com/poll/321800/covid-remote-work-update.aspx. </a:t>
            </a:r>
          </a:p>
          <a:p>
            <a:pPr marL="0" indent="0">
              <a:lnSpc>
                <a:spcPct val="120000"/>
              </a:lnSpc>
              <a:spcBef>
                <a:spcPts val="0"/>
              </a:spcBef>
              <a:buFont typeface="Arial" panose="020B0604020202020204" pitchFamily="34" charset="0"/>
              <a:buNone/>
              <a:defRPr/>
            </a:pPr>
            <a:r>
              <a:rPr lang="en-US" sz="1200" dirty="0">
                <a:solidFill>
                  <a:schemeClr val="bg1"/>
                </a:solidFill>
              </a:rPr>
              <a:t>ElShewy, Eman, et al. “IDC's Worldwide Semiannual Mobility Spending Guide Taxonomy, 1H18.” Feb. 2019.</a:t>
            </a:r>
          </a:p>
          <a:p>
            <a:pPr marL="0" indent="0">
              <a:lnSpc>
                <a:spcPct val="120000"/>
              </a:lnSpc>
              <a:spcBef>
                <a:spcPts val="0"/>
              </a:spcBef>
              <a:buFont typeface="Arial" panose="020B0604020202020204" pitchFamily="34" charset="0"/>
              <a:buNone/>
              <a:defRPr/>
            </a:pPr>
            <a:endParaRPr lang="en-US" sz="1200" dirty="0">
              <a:solidFill>
                <a:schemeClr val="bg1"/>
              </a:solidFill>
            </a:endParaRPr>
          </a:p>
        </p:txBody>
      </p:sp>
      <p:sp>
        <p:nvSpPr>
          <p:cNvPr id="36881" name="TextBox 12">
            <a:extLst>
              <a:ext uri="{FF2B5EF4-FFF2-40B4-BE49-F238E27FC236}">
                <a16:creationId xmlns:a16="http://schemas.microsoft.com/office/drawing/2014/main" id="{5B3264E6-6486-004C-B2E9-35B8A1B9725F}"/>
              </a:ext>
            </a:extLst>
          </p:cNvPr>
          <p:cNvSpPr txBox="1">
            <a:spLocks noChangeArrowheads="1"/>
          </p:cNvSpPr>
          <p:nvPr/>
        </p:nvSpPr>
        <p:spPr bwMode="auto">
          <a:xfrm>
            <a:off x="6651626" y="4795933"/>
            <a:ext cx="2044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bg1"/>
                </a:solidFill>
                <a:latin typeface="+mn-lt"/>
              </a:rPr>
              <a:t>1.6 Trillion</a:t>
            </a:r>
          </a:p>
        </p:txBody>
      </p:sp>
      <p:sp>
        <p:nvSpPr>
          <p:cNvPr id="36882" name="TextBox 12">
            <a:extLst>
              <a:ext uri="{FF2B5EF4-FFF2-40B4-BE49-F238E27FC236}">
                <a16:creationId xmlns:a16="http://schemas.microsoft.com/office/drawing/2014/main" id="{D0DDD7E3-4DA9-FB46-9B7A-33AE98474739}"/>
              </a:ext>
            </a:extLst>
          </p:cNvPr>
          <p:cNvSpPr txBox="1">
            <a:spLocks noChangeArrowheads="1"/>
          </p:cNvSpPr>
          <p:nvPr/>
        </p:nvSpPr>
        <p:spPr bwMode="auto">
          <a:xfrm>
            <a:off x="9348788" y="2663825"/>
            <a:ext cx="16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bg1"/>
                </a:solidFill>
                <a:latin typeface="+mn-lt"/>
              </a:rPr>
              <a:t>1.8 Trillion</a:t>
            </a:r>
          </a:p>
        </p:txBody>
      </p:sp>
      <p:cxnSp>
        <p:nvCxnSpPr>
          <p:cNvPr id="5" name="Straight Connector 4">
            <a:extLst>
              <a:ext uri="{FF2B5EF4-FFF2-40B4-BE49-F238E27FC236}">
                <a16:creationId xmlns:a16="http://schemas.microsoft.com/office/drawing/2014/main" id="{7B64059A-4FF0-414D-A41A-50F91C002623}"/>
              </a:ext>
            </a:extLst>
          </p:cNvPr>
          <p:cNvCxnSpPr>
            <a:cxnSpLocks/>
          </p:cNvCxnSpPr>
          <p:nvPr/>
        </p:nvCxnSpPr>
        <p:spPr>
          <a:xfrm>
            <a:off x="6588125" y="2424113"/>
            <a:ext cx="3132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28110E-2A45-E243-AD71-0C01DE4C0291}"/>
              </a:ext>
            </a:extLst>
          </p:cNvPr>
          <p:cNvCxnSpPr>
            <a:cxnSpLocks/>
          </p:cNvCxnSpPr>
          <p:nvPr/>
        </p:nvCxnSpPr>
        <p:spPr>
          <a:xfrm>
            <a:off x="1249363" y="2813050"/>
            <a:ext cx="33496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1D907C2-07CF-4AD9-96F1-25C6A4B0854A}"/>
              </a:ext>
            </a:extLst>
          </p:cNvPr>
          <p:cNvSpPr>
            <a:spLocks noGrp="1"/>
          </p:cNvSpPr>
          <p:nvPr>
            <p:ph type="sldNum" sz="quarter" idx="12"/>
          </p:nvPr>
        </p:nvSpPr>
        <p:spPr/>
        <p:txBody>
          <a:bodyPr/>
          <a:lstStyle/>
          <a:p>
            <a:pPr>
              <a:defRPr/>
            </a:pPr>
            <a:fld id="{7E8D4DF3-3BE5-BB41-BBCA-003790928BA2}" type="slidenum">
              <a:rPr lang="en-US" altLang="en-US" smtClean="0"/>
              <a:pPr>
                <a:defRPr/>
              </a:pPr>
              <a:t>13</a:t>
            </a:fld>
            <a:endParaRPr lang="en-US" altLang="en-US" dirty="0"/>
          </a:p>
        </p:txBody>
      </p:sp>
      <p:sp>
        <p:nvSpPr>
          <p:cNvPr id="22" name="TextBox 12">
            <a:extLst>
              <a:ext uri="{FF2B5EF4-FFF2-40B4-BE49-F238E27FC236}">
                <a16:creationId xmlns:a16="http://schemas.microsoft.com/office/drawing/2014/main" id="{069C2599-5EFA-E144-9905-9A804D7A0C1C}"/>
              </a:ext>
            </a:extLst>
          </p:cNvPr>
          <p:cNvSpPr txBox="1">
            <a:spLocks noChangeArrowheads="1"/>
          </p:cNvSpPr>
          <p:nvPr/>
        </p:nvSpPr>
        <p:spPr bwMode="auto">
          <a:xfrm>
            <a:off x="7336539" y="5349876"/>
            <a:ext cx="7911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chemeClr val="bg1"/>
                </a:solidFill>
                <a:latin typeface="+mn-lt"/>
              </a:rPr>
              <a:t>2018</a:t>
            </a:r>
          </a:p>
        </p:txBody>
      </p:sp>
      <p:sp>
        <p:nvSpPr>
          <p:cNvPr id="24" name="TextBox 12">
            <a:extLst>
              <a:ext uri="{FF2B5EF4-FFF2-40B4-BE49-F238E27FC236}">
                <a16:creationId xmlns:a16="http://schemas.microsoft.com/office/drawing/2014/main" id="{E068B50A-028A-4E48-A656-C314B626665A}"/>
              </a:ext>
            </a:extLst>
          </p:cNvPr>
          <p:cNvSpPr txBox="1">
            <a:spLocks noChangeArrowheads="1"/>
          </p:cNvSpPr>
          <p:nvPr/>
        </p:nvSpPr>
        <p:spPr bwMode="auto">
          <a:xfrm>
            <a:off x="9586642" y="5349876"/>
            <a:ext cx="7911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chemeClr val="bg1"/>
                </a:solidFill>
                <a:latin typeface="+mn-lt"/>
              </a:rPr>
              <a:t>2022</a:t>
            </a:r>
          </a:p>
        </p:txBody>
      </p:sp>
    </p:spTree>
    <p:extLst>
      <p:ext uri="{BB962C8B-B14F-4D97-AF65-F5344CB8AC3E}">
        <p14:creationId xmlns:p14="http://schemas.microsoft.com/office/powerpoint/2010/main" val="219022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8F2556-E2C6-0543-8E2F-402C693E8CBC}"/>
              </a:ext>
            </a:extLst>
          </p:cNvPr>
          <p:cNvSpPr/>
          <p:nvPr/>
        </p:nvSpPr>
        <p:spPr>
          <a:xfrm>
            <a:off x="8758238" y="1543793"/>
            <a:ext cx="2767012" cy="47823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78891690-E901-B54C-A36A-0E7A20193308}"/>
              </a:ext>
            </a:extLst>
          </p:cNvPr>
          <p:cNvSpPr/>
          <p:nvPr/>
        </p:nvSpPr>
        <p:spPr>
          <a:xfrm>
            <a:off x="8961973" y="1410740"/>
            <a:ext cx="327025" cy="328613"/>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56169BAB-9C0C-0048-B253-2E11BF4E0359}"/>
              </a:ext>
            </a:extLst>
          </p:cNvPr>
          <p:cNvSpPr/>
          <p:nvPr/>
        </p:nvSpPr>
        <p:spPr>
          <a:xfrm>
            <a:off x="4637088" y="1543793"/>
            <a:ext cx="3735387" cy="4782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108A0905-017F-4E4A-8FDB-E511D7D2E429}"/>
              </a:ext>
            </a:extLst>
          </p:cNvPr>
          <p:cNvSpPr/>
          <p:nvPr/>
        </p:nvSpPr>
        <p:spPr>
          <a:xfrm>
            <a:off x="4840823" y="1410740"/>
            <a:ext cx="327025" cy="328613"/>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88C5D737-4D40-084A-9D09-A6117A49B9FC}"/>
              </a:ext>
            </a:extLst>
          </p:cNvPr>
          <p:cNvSpPr/>
          <p:nvPr/>
        </p:nvSpPr>
        <p:spPr>
          <a:xfrm>
            <a:off x="838200" y="1543793"/>
            <a:ext cx="3413125" cy="478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Oval 4">
            <a:extLst>
              <a:ext uri="{FF2B5EF4-FFF2-40B4-BE49-F238E27FC236}">
                <a16:creationId xmlns:a16="http://schemas.microsoft.com/office/drawing/2014/main" id="{5F41CF7B-6412-8F49-9B2D-84F873FCE190}"/>
              </a:ext>
            </a:extLst>
          </p:cNvPr>
          <p:cNvSpPr/>
          <p:nvPr/>
        </p:nvSpPr>
        <p:spPr>
          <a:xfrm>
            <a:off x="1041400" y="1362075"/>
            <a:ext cx="327025" cy="3286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919" name="Title 1">
            <a:extLst>
              <a:ext uri="{FF2B5EF4-FFF2-40B4-BE49-F238E27FC236}">
                <a16:creationId xmlns:a16="http://schemas.microsoft.com/office/drawing/2014/main" id="{359B89E4-F674-D642-AC6B-C7FD1C731DBB}"/>
              </a:ext>
            </a:extLst>
          </p:cNvPr>
          <p:cNvSpPr>
            <a:spLocks noGrp="1"/>
          </p:cNvSpPr>
          <p:nvPr>
            <p:ph type="title"/>
          </p:nvPr>
        </p:nvSpPr>
        <p:spPr/>
        <p:txBody>
          <a:bodyPr/>
          <a:lstStyle/>
          <a:p>
            <a:r>
              <a:rPr lang="en-US" altLang="en-US" dirty="0">
                <a:latin typeface="+mn-lt"/>
              </a:rPr>
              <a:t>Growth Strategies</a:t>
            </a:r>
          </a:p>
        </p:txBody>
      </p:sp>
      <p:sp>
        <p:nvSpPr>
          <p:cNvPr id="38920" name="Subtitle 2">
            <a:extLst>
              <a:ext uri="{FF2B5EF4-FFF2-40B4-BE49-F238E27FC236}">
                <a16:creationId xmlns:a16="http://schemas.microsoft.com/office/drawing/2014/main" id="{92027C72-E60C-1D45-883C-252A505FED49}"/>
              </a:ext>
            </a:extLst>
          </p:cNvPr>
          <p:cNvSpPr>
            <a:spLocks noGrp="1"/>
          </p:cNvSpPr>
          <p:nvPr>
            <p:ph idx="1"/>
          </p:nvPr>
        </p:nvSpPr>
        <p:spPr>
          <a:xfrm>
            <a:off x="1045367" y="1817688"/>
            <a:ext cx="3205958" cy="4248150"/>
          </a:xfrm>
        </p:spPr>
        <p:txBody>
          <a:bodyPr/>
          <a:lstStyle/>
          <a:p>
            <a:pPr marL="9525" indent="0">
              <a:spcAft>
                <a:spcPts val="1200"/>
              </a:spcAft>
              <a:buFont typeface="Arial" panose="020B0604020202020204" pitchFamily="34" charset="0"/>
              <a:buNone/>
            </a:pPr>
            <a:r>
              <a:rPr lang="en-US" altLang="en-US" sz="2400" b="1" dirty="0">
                <a:solidFill>
                  <a:schemeClr val="bg1"/>
                </a:solidFill>
              </a:rPr>
              <a:t>Expand Customer Base</a:t>
            </a:r>
          </a:p>
          <a:p>
            <a:pPr marL="0" lvl="1" indent="0">
              <a:spcBef>
                <a:spcPts val="600"/>
              </a:spcBef>
              <a:spcAft>
                <a:spcPts val="1200"/>
              </a:spcAft>
              <a:buFont typeface="Arial" panose="020B0604020202020204" pitchFamily="34" charset="0"/>
              <a:buNone/>
            </a:pPr>
            <a:r>
              <a:rPr lang="en-US" altLang="en-US" sz="2000" dirty="0">
                <a:solidFill>
                  <a:schemeClr val="bg1"/>
                </a:solidFill>
              </a:rPr>
              <a:t>Invest in internal sales team</a:t>
            </a:r>
          </a:p>
          <a:p>
            <a:pPr marL="0" lvl="1" indent="0">
              <a:spcBef>
                <a:spcPts val="600"/>
              </a:spcBef>
              <a:spcAft>
                <a:spcPts val="1200"/>
              </a:spcAft>
              <a:buFont typeface="Arial" panose="020B0604020202020204" pitchFamily="34" charset="0"/>
              <a:buNone/>
            </a:pPr>
            <a:r>
              <a:rPr lang="en-US" altLang="en-US" sz="2000" dirty="0">
                <a:solidFill>
                  <a:schemeClr val="bg1"/>
                </a:solidFill>
              </a:rPr>
              <a:t>Develop relationships with key systems integrators to create new opportunities</a:t>
            </a:r>
          </a:p>
          <a:p>
            <a:pPr marL="0" lvl="1" indent="0">
              <a:spcBef>
                <a:spcPts val="600"/>
              </a:spcBef>
              <a:spcAft>
                <a:spcPts val="1200"/>
              </a:spcAft>
              <a:buFont typeface="Arial" panose="020B0604020202020204" pitchFamily="34" charset="0"/>
              <a:buNone/>
            </a:pPr>
            <a:r>
              <a:rPr lang="en-US" altLang="en-US" sz="2000" dirty="0">
                <a:solidFill>
                  <a:schemeClr val="bg1"/>
                </a:solidFill>
              </a:rPr>
              <a:t>Pursue accretive and strategic acquisitions</a:t>
            </a:r>
          </a:p>
        </p:txBody>
      </p:sp>
      <p:sp>
        <p:nvSpPr>
          <p:cNvPr id="38921" name="TextBox 1">
            <a:extLst>
              <a:ext uri="{FF2B5EF4-FFF2-40B4-BE49-F238E27FC236}">
                <a16:creationId xmlns:a16="http://schemas.microsoft.com/office/drawing/2014/main" id="{88BFB169-F981-2D4F-9511-F8593C77EE66}"/>
              </a:ext>
            </a:extLst>
          </p:cNvPr>
          <p:cNvSpPr txBox="1">
            <a:spLocks noChangeArrowheads="1"/>
          </p:cNvSpPr>
          <p:nvPr/>
        </p:nvSpPr>
        <p:spPr bwMode="auto">
          <a:xfrm>
            <a:off x="4797424" y="1834657"/>
            <a:ext cx="3575051" cy="41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spcBef>
                <a:spcPct val="0"/>
              </a:spcBef>
              <a:spcAft>
                <a:spcPts val="1200"/>
              </a:spcAft>
              <a:buFontTx/>
              <a:buNone/>
            </a:pPr>
            <a:r>
              <a:rPr lang="en-US" altLang="en-US" sz="2400" b="1" dirty="0">
                <a:solidFill>
                  <a:schemeClr val="bg1"/>
                </a:solidFill>
                <a:latin typeface="+mn-lt"/>
              </a:rPr>
              <a:t>Enhance Competitive Edge</a:t>
            </a:r>
          </a:p>
          <a:p>
            <a:pPr marL="0" lvl="1">
              <a:spcBef>
                <a:spcPts val="600"/>
              </a:spcBef>
              <a:spcAft>
                <a:spcPts val="1200"/>
              </a:spcAft>
              <a:buFontTx/>
              <a:buNone/>
            </a:pPr>
            <a:r>
              <a:rPr lang="en-US" altLang="en-US" sz="2000" dirty="0">
                <a:solidFill>
                  <a:schemeClr val="bg1"/>
                </a:solidFill>
                <a:latin typeface="+mn-lt"/>
              </a:rPr>
              <a:t>Attain FedRAMP certification and transition to more cost-effective cloud environment</a:t>
            </a:r>
          </a:p>
          <a:p>
            <a:pPr marL="0" lvl="1">
              <a:spcBef>
                <a:spcPts val="600"/>
              </a:spcBef>
              <a:spcAft>
                <a:spcPts val="1200"/>
              </a:spcAft>
              <a:buFontTx/>
              <a:buNone/>
            </a:pPr>
            <a:r>
              <a:rPr lang="en-US" altLang="en-US" sz="2000" dirty="0">
                <a:solidFill>
                  <a:schemeClr val="bg1"/>
                </a:solidFill>
                <a:latin typeface="+mn-lt"/>
              </a:rPr>
              <a:t>Develop and/or acquire new, complementary product offerings</a:t>
            </a:r>
          </a:p>
          <a:p>
            <a:pPr marL="0" lvl="1">
              <a:spcBef>
                <a:spcPts val="600"/>
              </a:spcBef>
              <a:spcAft>
                <a:spcPts val="1200"/>
              </a:spcAft>
              <a:buFontTx/>
              <a:buNone/>
            </a:pPr>
            <a:r>
              <a:rPr lang="en-US" altLang="en-US" sz="2000" dirty="0">
                <a:solidFill>
                  <a:schemeClr val="bg1"/>
                </a:solidFill>
                <a:latin typeface="+mn-lt"/>
              </a:rPr>
              <a:t>Attain Microsoft ISV Certification</a:t>
            </a:r>
          </a:p>
          <a:p>
            <a:pPr marL="0" lvl="1">
              <a:spcBef>
                <a:spcPts val="600"/>
              </a:spcBef>
              <a:spcAft>
                <a:spcPts val="1200"/>
              </a:spcAft>
              <a:buFontTx/>
              <a:buNone/>
            </a:pPr>
            <a:r>
              <a:rPr lang="en-US" altLang="en-US" sz="2000" dirty="0">
                <a:solidFill>
                  <a:schemeClr val="bg1"/>
                </a:solidFill>
                <a:latin typeface="+mn-lt"/>
              </a:rPr>
              <a:t>Integrate with industry standard applications, MDM, MAM, ServiceNow, etc.</a:t>
            </a:r>
          </a:p>
        </p:txBody>
      </p:sp>
      <p:sp>
        <p:nvSpPr>
          <p:cNvPr id="38922" name="TextBox 5">
            <a:extLst>
              <a:ext uri="{FF2B5EF4-FFF2-40B4-BE49-F238E27FC236}">
                <a16:creationId xmlns:a16="http://schemas.microsoft.com/office/drawing/2014/main" id="{CAC5DD6B-2FFB-B748-9531-DBD5944B2C36}"/>
              </a:ext>
            </a:extLst>
          </p:cNvPr>
          <p:cNvSpPr txBox="1">
            <a:spLocks noChangeArrowheads="1"/>
          </p:cNvSpPr>
          <p:nvPr/>
        </p:nvSpPr>
        <p:spPr bwMode="auto">
          <a:xfrm>
            <a:off x="8918574" y="1846032"/>
            <a:ext cx="2606676" cy="270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spcBef>
                <a:spcPct val="0"/>
              </a:spcBef>
              <a:spcAft>
                <a:spcPts val="1200"/>
              </a:spcAft>
              <a:buFontTx/>
              <a:buNone/>
            </a:pPr>
            <a:r>
              <a:rPr lang="en-US" altLang="en-US" sz="2400" b="1" dirty="0">
                <a:solidFill>
                  <a:schemeClr val="bg1"/>
                </a:solidFill>
                <a:latin typeface="+mn-lt"/>
              </a:rPr>
              <a:t>Improve Leverage</a:t>
            </a:r>
          </a:p>
          <a:p>
            <a:pPr marL="0" lvl="1">
              <a:spcBef>
                <a:spcPts val="600"/>
              </a:spcBef>
              <a:spcAft>
                <a:spcPts val="1200"/>
              </a:spcAft>
              <a:buFontTx/>
              <a:buNone/>
            </a:pPr>
            <a:r>
              <a:rPr lang="en-US" altLang="en-US" sz="2000" dirty="0">
                <a:solidFill>
                  <a:schemeClr val="bg1"/>
                </a:solidFill>
                <a:latin typeface="+mn-lt"/>
              </a:rPr>
              <a:t>Pursue high-margin managed services contracts</a:t>
            </a:r>
          </a:p>
          <a:p>
            <a:pPr marL="0" lvl="1">
              <a:spcBef>
                <a:spcPts val="600"/>
              </a:spcBef>
              <a:spcAft>
                <a:spcPts val="1200"/>
              </a:spcAft>
              <a:buFontTx/>
              <a:buNone/>
            </a:pPr>
            <a:r>
              <a:rPr lang="en-US" altLang="en-US" sz="2000" dirty="0">
                <a:solidFill>
                  <a:schemeClr val="bg1"/>
                </a:solidFill>
                <a:latin typeface="+mn-lt"/>
              </a:rPr>
              <a:t>Expand more into </a:t>
            </a:r>
            <a:br>
              <a:rPr lang="en-US" altLang="en-US" sz="2000" dirty="0">
                <a:solidFill>
                  <a:schemeClr val="bg1"/>
                </a:solidFill>
                <a:latin typeface="+mn-lt"/>
              </a:rPr>
            </a:br>
            <a:r>
              <a:rPr lang="en-US" altLang="en-US" sz="2000" dirty="0">
                <a:solidFill>
                  <a:schemeClr val="bg1"/>
                </a:solidFill>
                <a:latin typeface="+mn-lt"/>
              </a:rPr>
              <a:t>commercial markets</a:t>
            </a:r>
          </a:p>
          <a:p>
            <a:pPr>
              <a:lnSpc>
                <a:spcPct val="100000"/>
              </a:lnSpc>
              <a:spcBef>
                <a:spcPct val="0"/>
              </a:spcBef>
              <a:buFontTx/>
              <a:buNone/>
            </a:pPr>
            <a:endParaRPr lang="en-US" altLang="en-US" sz="1800" dirty="0">
              <a:solidFill>
                <a:schemeClr val="tx1"/>
              </a:solidFill>
            </a:endParaRPr>
          </a:p>
        </p:txBody>
      </p:sp>
      <p:sp>
        <p:nvSpPr>
          <p:cNvPr id="2" name="Slide Number Placeholder 1">
            <a:extLst>
              <a:ext uri="{FF2B5EF4-FFF2-40B4-BE49-F238E27FC236}">
                <a16:creationId xmlns:a16="http://schemas.microsoft.com/office/drawing/2014/main" id="{A6817B9B-E8AD-4C29-9FA7-3470CC977D84}"/>
              </a:ext>
            </a:extLst>
          </p:cNvPr>
          <p:cNvSpPr>
            <a:spLocks noGrp="1"/>
          </p:cNvSpPr>
          <p:nvPr>
            <p:ph type="sldNum" sz="quarter" idx="12"/>
          </p:nvPr>
        </p:nvSpPr>
        <p:spPr/>
        <p:txBody>
          <a:bodyPr/>
          <a:lstStyle/>
          <a:p>
            <a:pPr>
              <a:defRPr/>
            </a:pPr>
            <a:fld id="{B81C822A-10E9-E34A-AF8E-EC4A927BFEC3}"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CDE7A7-08D7-534E-BA87-25989F46A65D}"/>
              </a:ext>
            </a:extLst>
          </p:cNvPr>
          <p:cNvSpPr/>
          <p:nvPr/>
        </p:nvSpPr>
        <p:spPr>
          <a:xfrm>
            <a:off x="890588" y="1878013"/>
            <a:ext cx="3924300" cy="435133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058" name="Title 1">
            <a:extLst>
              <a:ext uri="{FF2B5EF4-FFF2-40B4-BE49-F238E27FC236}">
                <a16:creationId xmlns:a16="http://schemas.microsoft.com/office/drawing/2014/main" id="{244AA766-7215-3C4A-A5F1-4F633EC4B61C}"/>
              </a:ext>
            </a:extLst>
          </p:cNvPr>
          <p:cNvSpPr>
            <a:spLocks noGrp="1"/>
          </p:cNvSpPr>
          <p:nvPr>
            <p:ph type="title"/>
          </p:nvPr>
        </p:nvSpPr>
        <p:spPr/>
        <p:txBody>
          <a:bodyPr/>
          <a:lstStyle/>
          <a:p>
            <a:pPr eaLnBrk="1" hangingPunct="1"/>
            <a:r>
              <a:rPr lang="en-US" altLang="en-US" dirty="0">
                <a:latin typeface="+mn-lt"/>
              </a:rPr>
              <a:t>Expanding with Systems Integrators</a:t>
            </a:r>
          </a:p>
        </p:txBody>
      </p:sp>
      <p:sp>
        <p:nvSpPr>
          <p:cNvPr id="45059" name="Content Placeholder 2">
            <a:extLst>
              <a:ext uri="{FF2B5EF4-FFF2-40B4-BE49-F238E27FC236}">
                <a16:creationId xmlns:a16="http://schemas.microsoft.com/office/drawing/2014/main" id="{80DE0074-8714-BA49-B415-D3F332F9635B}"/>
              </a:ext>
            </a:extLst>
          </p:cNvPr>
          <p:cNvSpPr>
            <a:spLocks noGrp="1"/>
          </p:cNvSpPr>
          <p:nvPr>
            <p:ph idx="1"/>
          </p:nvPr>
        </p:nvSpPr>
        <p:spPr>
          <a:xfrm>
            <a:off x="1131888" y="2065338"/>
            <a:ext cx="3519487" cy="4038600"/>
          </a:xfrm>
        </p:spPr>
        <p:txBody>
          <a:bodyPr/>
          <a:lstStyle/>
          <a:p>
            <a:pPr marL="0" indent="0" eaLnBrk="1" hangingPunct="1">
              <a:lnSpc>
                <a:spcPct val="110000"/>
              </a:lnSpc>
              <a:buFont typeface="Arial" panose="020B0604020202020204" pitchFamily="34" charset="0"/>
              <a:buNone/>
            </a:pPr>
            <a:r>
              <a:rPr lang="en-US" altLang="en-US" sz="2400" dirty="0"/>
              <a:t>We leverage the sales teams of our systems integrator partners to improve commercial opportunities.</a:t>
            </a:r>
          </a:p>
          <a:p>
            <a:pPr marL="0" indent="0" eaLnBrk="1" hangingPunct="1">
              <a:lnSpc>
                <a:spcPct val="110000"/>
              </a:lnSpc>
              <a:spcBef>
                <a:spcPts val="2200"/>
              </a:spcBef>
              <a:buFont typeface="Arial" panose="020B0604020202020204" pitchFamily="34" charset="0"/>
              <a:buNone/>
            </a:pPr>
            <a:r>
              <a:rPr lang="en-US" altLang="en-US" sz="2000" dirty="0"/>
              <a:t>We provide the integrators a key, missing component (e.g., credentials) to secure larger contracts.</a:t>
            </a:r>
          </a:p>
        </p:txBody>
      </p:sp>
      <p:pic>
        <p:nvPicPr>
          <p:cNvPr id="45060" name="Picture 9">
            <a:extLst>
              <a:ext uri="{FF2B5EF4-FFF2-40B4-BE49-F238E27FC236}">
                <a16:creationId xmlns:a16="http://schemas.microsoft.com/office/drawing/2014/main" id="{9227E748-174E-974B-BBB9-85117573D18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42338" y="2065338"/>
            <a:ext cx="2003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0">
            <a:extLst>
              <a:ext uri="{FF2B5EF4-FFF2-40B4-BE49-F238E27FC236}">
                <a16:creationId xmlns:a16="http://schemas.microsoft.com/office/drawing/2014/main" id="{16C45E14-0FD5-464C-AF3A-EFEA1FB101B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83813" y="5138738"/>
            <a:ext cx="1117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13">
            <a:extLst>
              <a:ext uri="{FF2B5EF4-FFF2-40B4-BE49-F238E27FC236}">
                <a16:creationId xmlns:a16="http://schemas.microsoft.com/office/drawing/2014/main" id="{4B391FFD-5DE1-4E4A-BE51-252308CBFCDE}"/>
              </a:ext>
            </a:extLst>
          </p:cNvPr>
          <p:cNvSpPr txBox="1">
            <a:spLocks noChangeArrowheads="1"/>
          </p:cNvSpPr>
          <p:nvPr/>
        </p:nvSpPr>
        <p:spPr bwMode="auto">
          <a:xfrm>
            <a:off x="8615363" y="2922588"/>
            <a:ext cx="28225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pPr>
            <a:r>
              <a:rPr lang="en-US" altLang="en-US" sz="2000" dirty="0">
                <a:solidFill>
                  <a:schemeClr val="tx1"/>
                </a:solidFill>
                <a:latin typeface="+mn-lt"/>
              </a:rPr>
              <a:t>Partnered with Leidos in Feb. 2019 to win NASA’s End-User Services &amp; Technologies (NEST) contract award</a:t>
            </a:r>
          </a:p>
          <a:p>
            <a:pPr eaLnBrk="1" hangingPunct="1">
              <a:lnSpc>
                <a:spcPct val="100000"/>
              </a:lnSpc>
              <a:spcBef>
                <a:spcPct val="0"/>
              </a:spcBef>
            </a:pPr>
            <a:r>
              <a:rPr lang="en-US" altLang="en-US" sz="2000" dirty="0">
                <a:solidFill>
                  <a:schemeClr val="tx1"/>
                </a:solidFill>
                <a:latin typeface="+mn-lt"/>
              </a:rPr>
              <a:t>$10M+ revenue over contract </a:t>
            </a:r>
          </a:p>
        </p:txBody>
      </p:sp>
      <p:pic>
        <p:nvPicPr>
          <p:cNvPr id="45063" name="Picture 12">
            <a:extLst>
              <a:ext uri="{FF2B5EF4-FFF2-40B4-BE49-F238E27FC236}">
                <a16:creationId xmlns:a16="http://schemas.microsoft.com/office/drawing/2014/main" id="{7FAB58FE-3FB9-AE47-87E8-F788B0B9235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0638" y="1878013"/>
            <a:ext cx="20462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1663A3B6-1E0E-6D47-A7B2-BC4D3C24C255}"/>
              </a:ext>
            </a:extLst>
          </p:cNvPr>
          <p:cNvSpPr txBox="1"/>
          <p:nvPr/>
        </p:nvSpPr>
        <p:spPr>
          <a:xfrm>
            <a:off x="5159375" y="2922588"/>
            <a:ext cx="2960688" cy="3477875"/>
          </a:xfrm>
          <a:prstGeom prst="rect">
            <a:avLst/>
          </a:prstGeom>
          <a:noFill/>
        </p:spPr>
        <p:txBody>
          <a:bodyPr>
            <a:spAutoFit/>
          </a:bodyPr>
          <a:lstStyle/>
          <a:p>
            <a:pPr eaLnBrk="1" fontAlgn="auto" hangingPunct="1">
              <a:spcBef>
                <a:spcPts val="0"/>
              </a:spcBef>
              <a:spcAft>
                <a:spcPts val="0"/>
              </a:spcAft>
              <a:defRPr/>
            </a:pPr>
            <a:r>
              <a:rPr lang="en-US" sz="2000" b="1" dirty="0">
                <a:latin typeface="+mn-lt"/>
              </a:rPr>
              <a:t>One of the largest IT distributors of OEMs, products &amp; services</a:t>
            </a:r>
          </a:p>
          <a:p>
            <a:pPr eaLnBrk="1" fontAlgn="auto" hangingPunct="1">
              <a:spcBef>
                <a:spcPts val="0"/>
              </a:spcBef>
              <a:spcAft>
                <a:spcPts val="0"/>
              </a:spcAft>
              <a:defRPr/>
            </a:pPr>
            <a:endParaRPr lang="en-US" sz="2000" b="1"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Announced vendor agreement in Q1 2020</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Distributing IdM solutions through reseller network</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Developing additional product sub offerings</a:t>
            </a:r>
            <a:endParaRPr lang="en-US" dirty="0">
              <a:latin typeface="+mn-lt"/>
            </a:endParaRPr>
          </a:p>
        </p:txBody>
      </p:sp>
      <p:cxnSp>
        <p:nvCxnSpPr>
          <p:cNvPr id="16" name="Straight Connector 15">
            <a:extLst>
              <a:ext uri="{FF2B5EF4-FFF2-40B4-BE49-F238E27FC236}">
                <a16:creationId xmlns:a16="http://schemas.microsoft.com/office/drawing/2014/main" id="{7C2BAED5-C909-5548-A077-167F0263303A}"/>
              </a:ext>
            </a:extLst>
          </p:cNvPr>
          <p:cNvCxnSpPr>
            <a:cxnSpLocks/>
          </p:cNvCxnSpPr>
          <p:nvPr/>
        </p:nvCxnSpPr>
        <p:spPr>
          <a:xfrm>
            <a:off x="8197850" y="1878013"/>
            <a:ext cx="0" cy="4351337"/>
          </a:xfrm>
          <a:prstGeom prst="line">
            <a:avLst/>
          </a:prstGeom>
          <a:ln w="25400" cap="rnd">
            <a:solidFill>
              <a:schemeClr val="accent5"/>
            </a:solidFill>
            <a:prstDash val="sysDash"/>
            <a:roun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DBFC1BE-01BA-434F-8A2A-13F99DB0F879}"/>
              </a:ext>
            </a:extLst>
          </p:cNvPr>
          <p:cNvSpPr>
            <a:spLocks noGrp="1"/>
          </p:cNvSpPr>
          <p:nvPr>
            <p:ph type="sldNum" sz="quarter" idx="12"/>
          </p:nvPr>
        </p:nvSpPr>
        <p:spPr/>
        <p:txBody>
          <a:bodyPr/>
          <a:lstStyle/>
          <a:p>
            <a:pPr>
              <a:defRPr/>
            </a:pPr>
            <a:fld id="{B81C822A-10E9-E34A-AF8E-EC4A927BFEC3}" type="slidenum">
              <a:rPr lang="en-US" altLang="en-US" smtClean="0"/>
              <a:pPr>
                <a:defRPr/>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A0F925-16DA-468D-AEE7-E80F8618E29D}"/>
              </a:ext>
            </a:extLst>
          </p:cNvPr>
          <p:cNvSpPr>
            <a:spLocks noGrp="1"/>
          </p:cNvSpPr>
          <p:nvPr>
            <p:ph type="title"/>
          </p:nvPr>
        </p:nvSpPr>
        <p:spPr/>
        <p:txBody>
          <a:bodyPr/>
          <a:lstStyle/>
          <a:p>
            <a:r>
              <a:rPr lang="en-US" dirty="0">
                <a:latin typeface="+mn-lt"/>
              </a:rPr>
              <a:t>History of </a:t>
            </a:r>
            <a:r>
              <a:rPr lang="en-US" dirty="0">
                <a:uFill>
                  <a:solidFill>
                    <a:schemeClr val="accent1"/>
                  </a:solidFill>
                </a:uFill>
                <a:latin typeface="+mn-lt"/>
              </a:rPr>
              <a:t>Expansion &amp; Growth</a:t>
            </a:r>
          </a:p>
        </p:txBody>
      </p:sp>
      <p:cxnSp>
        <p:nvCxnSpPr>
          <p:cNvPr id="11" name="Straight Arrow Connector 10">
            <a:extLst>
              <a:ext uri="{FF2B5EF4-FFF2-40B4-BE49-F238E27FC236}">
                <a16:creationId xmlns:a16="http://schemas.microsoft.com/office/drawing/2014/main" id="{412A39DC-3654-4287-9E1D-01E6EA367A8F}"/>
              </a:ext>
            </a:extLst>
          </p:cNvPr>
          <p:cNvCxnSpPr>
            <a:cxnSpLocks/>
          </p:cNvCxnSpPr>
          <p:nvPr/>
        </p:nvCxnSpPr>
        <p:spPr>
          <a:xfrm flipV="1">
            <a:off x="437267" y="2287979"/>
            <a:ext cx="0" cy="1181595"/>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5A56DA1-2FE4-40AA-93D6-1C17B5D55EE4}"/>
              </a:ext>
            </a:extLst>
          </p:cNvPr>
          <p:cNvCxnSpPr>
            <a:cxnSpLocks/>
          </p:cNvCxnSpPr>
          <p:nvPr/>
        </p:nvCxnSpPr>
        <p:spPr>
          <a:xfrm flipV="1">
            <a:off x="1018754" y="3994691"/>
            <a:ext cx="0" cy="773726"/>
          </a:xfrm>
          <a:prstGeom prst="straightConnector1">
            <a:avLst/>
          </a:prstGeom>
          <a:ln w="25400">
            <a:solidFill>
              <a:srgbClr val="5F5F5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3C0CE8-E15B-4A8B-BDA5-35EF057515CD}"/>
              </a:ext>
            </a:extLst>
          </p:cNvPr>
          <p:cNvCxnSpPr>
            <a:cxnSpLocks/>
          </p:cNvCxnSpPr>
          <p:nvPr/>
        </p:nvCxnSpPr>
        <p:spPr>
          <a:xfrm flipV="1">
            <a:off x="1954184" y="2174728"/>
            <a:ext cx="0" cy="1318536"/>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928C62E-B148-42C8-BD34-A4BF188C64FE}"/>
              </a:ext>
            </a:extLst>
          </p:cNvPr>
          <p:cNvCxnSpPr>
            <a:cxnSpLocks/>
          </p:cNvCxnSpPr>
          <p:nvPr/>
        </p:nvCxnSpPr>
        <p:spPr>
          <a:xfrm flipH="1" flipV="1">
            <a:off x="5924552" y="4130460"/>
            <a:ext cx="960" cy="1001774"/>
          </a:xfrm>
          <a:prstGeom prst="straightConnector1">
            <a:avLst/>
          </a:prstGeom>
          <a:ln w="25400">
            <a:solidFill>
              <a:srgbClr val="5F5F5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50EDA62-2DF5-4F61-86C2-8EBEB48F152E}"/>
              </a:ext>
            </a:extLst>
          </p:cNvPr>
          <p:cNvCxnSpPr>
            <a:cxnSpLocks/>
          </p:cNvCxnSpPr>
          <p:nvPr/>
        </p:nvCxnSpPr>
        <p:spPr>
          <a:xfrm flipH="1" flipV="1">
            <a:off x="2353818" y="4114843"/>
            <a:ext cx="1700" cy="1360546"/>
          </a:xfrm>
          <a:prstGeom prst="straightConnector1">
            <a:avLst/>
          </a:prstGeom>
          <a:ln w="25400">
            <a:solidFill>
              <a:srgbClr val="5F5F5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1CAC3C8-D857-4968-A866-182C3F39B88E}"/>
              </a:ext>
            </a:extLst>
          </p:cNvPr>
          <p:cNvCxnSpPr>
            <a:cxnSpLocks/>
          </p:cNvCxnSpPr>
          <p:nvPr/>
        </p:nvCxnSpPr>
        <p:spPr>
          <a:xfrm flipV="1">
            <a:off x="4659591" y="2220595"/>
            <a:ext cx="0" cy="1248979"/>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93860F-40F0-4CCC-8B98-0BC753FD6379}"/>
              </a:ext>
            </a:extLst>
          </p:cNvPr>
          <p:cNvSpPr txBox="1"/>
          <p:nvPr/>
        </p:nvSpPr>
        <p:spPr>
          <a:xfrm>
            <a:off x="6738621" y="2257909"/>
            <a:ext cx="1422680" cy="1169551"/>
          </a:xfrm>
          <a:prstGeom prst="rect">
            <a:avLst/>
          </a:prstGeom>
          <a:noFill/>
        </p:spPr>
        <p:txBody>
          <a:bodyPr wrap="square" rtlCol="0">
            <a:spAutoFit/>
          </a:bodyPr>
          <a:lstStyle/>
          <a:p>
            <a:r>
              <a:rPr lang="en-US" sz="1400" dirty="0">
                <a:solidFill>
                  <a:srgbClr val="1D2632"/>
                </a:solidFill>
                <a:latin typeface="+mn-lt"/>
              </a:rPr>
              <a:t>Launched TM2 online store to expand government &amp; commercial sales</a:t>
            </a:r>
          </a:p>
        </p:txBody>
      </p:sp>
      <p:sp>
        <p:nvSpPr>
          <p:cNvPr id="25" name="TextBox 24">
            <a:extLst>
              <a:ext uri="{FF2B5EF4-FFF2-40B4-BE49-F238E27FC236}">
                <a16:creationId xmlns:a16="http://schemas.microsoft.com/office/drawing/2014/main" id="{E393EA06-1239-4773-9F14-B5046F3028DC}"/>
              </a:ext>
            </a:extLst>
          </p:cNvPr>
          <p:cNvSpPr txBox="1"/>
          <p:nvPr/>
        </p:nvSpPr>
        <p:spPr>
          <a:xfrm>
            <a:off x="4698769" y="2280899"/>
            <a:ext cx="1419634" cy="1169551"/>
          </a:xfrm>
          <a:prstGeom prst="rect">
            <a:avLst/>
          </a:prstGeom>
          <a:noFill/>
        </p:spPr>
        <p:txBody>
          <a:bodyPr wrap="square" rtlCol="0">
            <a:spAutoFit/>
          </a:bodyPr>
          <a:lstStyle/>
          <a:p>
            <a:r>
              <a:rPr lang="en-US" sz="1400" dirty="0">
                <a:solidFill>
                  <a:srgbClr val="1D2632"/>
                </a:solidFill>
                <a:latin typeface="+mn-lt"/>
              </a:rPr>
              <a:t>Announced strategic vendor agreement with SYNNEX to resell IDM credentials</a:t>
            </a:r>
          </a:p>
        </p:txBody>
      </p:sp>
      <p:sp>
        <p:nvSpPr>
          <p:cNvPr id="26" name="TextBox 25">
            <a:extLst>
              <a:ext uri="{FF2B5EF4-FFF2-40B4-BE49-F238E27FC236}">
                <a16:creationId xmlns:a16="http://schemas.microsoft.com/office/drawing/2014/main" id="{262B7F6A-0E57-477C-AAD8-05A69D1AF850}"/>
              </a:ext>
            </a:extLst>
          </p:cNvPr>
          <p:cNvSpPr txBox="1"/>
          <p:nvPr/>
        </p:nvSpPr>
        <p:spPr>
          <a:xfrm>
            <a:off x="3951316" y="4304519"/>
            <a:ext cx="1491688" cy="1169551"/>
          </a:xfrm>
          <a:prstGeom prst="rect">
            <a:avLst/>
          </a:prstGeom>
          <a:noFill/>
        </p:spPr>
        <p:txBody>
          <a:bodyPr wrap="square" rtlCol="0">
            <a:spAutoFit/>
          </a:bodyPr>
          <a:lstStyle/>
          <a:p>
            <a:r>
              <a:rPr lang="en-US" sz="1400" dirty="0">
                <a:solidFill>
                  <a:srgbClr val="1D2632"/>
                </a:solidFill>
                <a:latin typeface="+mn-lt"/>
              </a:rPr>
              <a:t>Began work on 2020 Census project, managed over 680,000 devices</a:t>
            </a:r>
          </a:p>
        </p:txBody>
      </p:sp>
      <p:sp>
        <p:nvSpPr>
          <p:cNvPr id="29" name="TextBox 28">
            <a:extLst>
              <a:ext uri="{FF2B5EF4-FFF2-40B4-BE49-F238E27FC236}">
                <a16:creationId xmlns:a16="http://schemas.microsoft.com/office/drawing/2014/main" id="{143F4042-4822-446B-9623-6D40B404F6AF}"/>
              </a:ext>
            </a:extLst>
          </p:cNvPr>
          <p:cNvSpPr txBox="1"/>
          <p:nvPr/>
        </p:nvSpPr>
        <p:spPr>
          <a:xfrm>
            <a:off x="2009721" y="2094833"/>
            <a:ext cx="1110334" cy="1384995"/>
          </a:xfrm>
          <a:prstGeom prst="rect">
            <a:avLst/>
          </a:prstGeom>
          <a:noFill/>
        </p:spPr>
        <p:txBody>
          <a:bodyPr wrap="square" rtlCol="0">
            <a:spAutoFit/>
          </a:bodyPr>
          <a:lstStyle/>
          <a:p>
            <a:r>
              <a:rPr lang="en-US" sz="1400" dirty="0">
                <a:solidFill>
                  <a:srgbClr val="1D2632"/>
                </a:solidFill>
                <a:latin typeface="+mn-lt"/>
              </a:rPr>
              <a:t>Secured 2020 Census contract, the largest MMS contract in the country</a:t>
            </a:r>
          </a:p>
        </p:txBody>
      </p:sp>
      <p:sp>
        <p:nvSpPr>
          <p:cNvPr id="30" name="TextBox 29">
            <a:extLst>
              <a:ext uri="{FF2B5EF4-FFF2-40B4-BE49-F238E27FC236}">
                <a16:creationId xmlns:a16="http://schemas.microsoft.com/office/drawing/2014/main" id="{78DFB5BA-6F89-4F4A-911A-953D79EEF0F0}"/>
              </a:ext>
            </a:extLst>
          </p:cNvPr>
          <p:cNvSpPr txBox="1"/>
          <p:nvPr/>
        </p:nvSpPr>
        <p:spPr>
          <a:xfrm>
            <a:off x="437267" y="2268274"/>
            <a:ext cx="1410873" cy="1169551"/>
          </a:xfrm>
          <a:prstGeom prst="rect">
            <a:avLst/>
          </a:prstGeom>
          <a:noFill/>
        </p:spPr>
        <p:txBody>
          <a:bodyPr wrap="square" rtlCol="0">
            <a:spAutoFit/>
          </a:bodyPr>
          <a:lstStyle/>
          <a:p>
            <a:r>
              <a:rPr lang="en-US" sz="1400" dirty="0">
                <a:solidFill>
                  <a:srgbClr val="1D2632"/>
                </a:solidFill>
                <a:latin typeface="+mn-lt"/>
              </a:rPr>
              <a:t>New management team appointed, &amp; company stabilized </a:t>
            </a:r>
          </a:p>
        </p:txBody>
      </p:sp>
      <p:cxnSp>
        <p:nvCxnSpPr>
          <p:cNvPr id="35" name="Straight Arrow Connector 34">
            <a:extLst>
              <a:ext uri="{FF2B5EF4-FFF2-40B4-BE49-F238E27FC236}">
                <a16:creationId xmlns:a16="http://schemas.microsoft.com/office/drawing/2014/main" id="{78136E6D-D84E-4CCD-AAA2-9CC2663A17C5}"/>
              </a:ext>
            </a:extLst>
          </p:cNvPr>
          <p:cNvCxnSpPr>
            <a:cxnSpLocks/>
          </p:cNvCxnSpPr>
          <p:nvPr/>
        </p:nvCxnSpPr>
        <p:spPr>
          <a:xfrm flipV="1">
            <a:off x="6727090" y="2255651"/>
            <a:ext cx="0" cy="1194799"/>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3FB73E9-55F1-4C23-9D68-CF1C6BAB80FA}"/>
              </a:ext>
            </a:extLst>
          </p:cNvPr>
          <p:cNvSpPr txBox="1"/>
          <p:nvPr/>
        </p:nvSpPr>
        <p:spPr>
          <a:xfrm>
            <a:off x="6006774" y="4314885"/>
            <a:ext cx="1666100" cy="738664"/>
          </a:xfrm>
          <a:prstGeom prst="rect">
            <a:avLst/>
          </a:prstGeom>
          <a:noFill/>
        </p:spPr>
        <p:txBody>
          <a:bodyPr wrap="square" rtlCol="0">
            <a:spAutoFit/>
          </a:bodyPr>
          <a:lstStyle/>
          <a:p>
            <a:r>
              <a:rPr lang="en-US" sz="1400" dirty="0">
                <a:solidFill>
                  <a:srgbClr val="1D2632"/>
                </a:solidFill>
                <a:latin typeface="+mn-lt"/>
              </a:rPr>
              <a:t>Successfully effectuated 1-for-10 reverse stock split</a:t>
            </a:r>
          </a:p>
        </p:txBody>
      </p:sp>
      <p:sp>
        <p:nvSpPr>
          <p:cNvPr id="42" name="TextBox 41">
            <a:extLst>
              <a:ext uri="{FF2B5EF4-FFF2-40B4-BE49-F238E27FC236}">
                <a16:creationId xmlns:a16="http://schemas.microsoft.com/office/drawing/2014/main" id="{DD130A2F-A517-4802-BE8B-79D276B989B5}"/>
              </a:ext>
            </a:extLst>
          </p:cNvPr>
          <p:cNvSpPr txBox="1"/>
          <p:nvPr/>
        </p:nvSpPr>
        <p:spPr>
          <a:xfrm>
            <a:off x="3336849" y="2436734"/>
            <a:ext cx="1352400" cy="954107"/>
          </a:xfrm>
          <a:prstGeom prst="rect">
            <a:avLst/>
          </a:prstGeom>
          <a:noFill/>
        </p:spPr>
        <p:txBody>
          <a:bodyPr wrap="square" rtlCol="0">
            <a:spAutoFit/>
          </a:bodyPr>
          <a:lstStyle/>
          <a:p>
            <a:r>
              <a:rPr lang="en-US" sz="1400" dirty="0">
                <a:solidFill>
                  <a:srgbClr val="1D2632"/>
                </a:solidFill>
                <a:latin typeface="+mn-lt"/>
              </a:rPr>
              <a:t>Achieved positive net income for FY2019 </a:t>
            </a:r>
          </a:p>
        </p:txBody>
      </p:sp>
      <p:sp>
        <p:nvSpPr>
          <p:cNvPr id="43" name="TextBox 42">
            <a:extLst>
              <a:ext uri="{FF2B5EF4-FFF2-40B4-BE49-F238E27FC236}">
                <a16:creationId xmlns:a16="http://schemas.microsoft.com/office/drawing/2014/main" id="{67487599-2936-4D8B-BF81-A2ED53553109}"/>
              </a:ext>
            </a:extLst>
          </p:cNvPr>
          <p:cNvSpPr txBox="1"/>
          <p:nvPr/>
        </p:nvSpPr>
        <p:spPr>
          <a:xfrm>
            <a:off x="1065243" y="4306752"/>
            <a:ext cx="1187236" cy="523220"/>
          </a:xfrm>
          <a:prstGeom prst="rect">
            <a:avLst/>
          </a:prstGeom>
          <a:noFill/>
        </p:spPr>
        <p:txBody>
          <a:bodyPr wrap="square" rtlCol="0">
            <a:spAutoFit/>
          </a:bodyPr>
          <a:lstStyle/>
          <a:p>
            <a:r>
              <a:rPr lang="en-US" sz="1400" dirty="0">
                <a:solidFill>
                  <a:srgbClr val="1D2632"/>
                </a:solidFill>
                <a:latin typeface="+mn-lt"/>
              </a:rPr>
              <a:t>Launched ITMS 4.0</a:t>
            </a:r>
          </a:p>
        </p:txBody>
      </p:sp>
      <p:cxnSp>
        <p:nvCxnSpPr>
          <p:cNvPr id="44" name="Straight Arrow Connector 43">
            <a:extLst>
              <a:ext uri="{FF2B5EF4-FFF2-40B4-BE49-F238E27FC236}">
                <a16:creationId xmlns:a16="http://schemas.microsoft.com/office/drawing/2014/main" id="{A9AF78FB-691D-4FC7-BF34-7B4114DEBDF7}"/>
              </a:ext>
            </a:extLst>
          </p:cNvPr>
          <p:cNvCxnSpPr>
            <a:cxnSpLocks/>
          </p:cNvCxnSpPr>
          <p:nvPr/>
        </p:nvCxnSpPr>
        <p:spPr>
          <a:xfrm flipH="1" flipV="1">
            <a:off x="3329888" y="2380343"/>
            <a:ext cx="6961" cy="1070107"/>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EE4C90-BC7A-4800-B122-2A8E2B2B9A1B}"/>
              </a:ext>
            </a:extLst>
          </p:cNvPr>
          <p:cNvSpPr txBox="1"/>
          <p:nvPr/>
        </p:nvSpPr>
        <p:spPr>
          <a:xfrm>
            <a:off x="2414277" y="4302356"/>
            <a:ext cx="1196014" cy="1384995"/>
          </a:xfrm>
          <a:prstGeom prst="rect">
            <a:avLst/>
          </a:prstGeom>
          <a:noFill/>
        </p:spPr>
        <p:txBody>
          <a:bodyPr wrap="square" rtlCol="0">
            <a:spAutoFit/>
          </a:bodyPr>
          <a:lstStyle/>
          <a:p>
            <a:r>
              <a:rPr lang="en-US" sz="1400" dirty="0">
                <a:solidFill>
                  <a:srgbClr val="1D2632"/>
                </a:solidFill>
                <a:latin typeface="+mn-lt"/>
              </a:rPr>
              <a:t>Signed strategic teaming agreement with CSG International</a:t>
            </a:r>
          </a:p>
        </p:txBody>
      </p:sp>
      <p:cxnSp>
        <p:nvCxnSpPr>
          <p:cNvPr id="48" name="Straight Arrow Connector 47">
            <a:extLst>
              <a:ext uri="{FF2B5EF4-FFF2-40B4-BE49-F238E27FC236}">
                <a16:creationId xmlns:a16="http://schemas.microsoft.com/office/drawing/2014/main" id="{4CD91621-9E5E-413C-BD8B-37A81F80AAD3}"/>
              </a:ext>
            </a:extLst>
          </p:cNvPr>
          <p:cNvCxnSpPr>
            <a:cxnSpLocks/>
          </p:cNvCxnSpPr>
          <p:nvPr/>
        </p:nvCxnSpPr>
        <p:spPr>
          <a:xfrm flipV="1">
            <a:off x="3862024" y="4140587"/>
            <a:ext cx="0" cy="1179595"/>
          </a:xfrm>
          <a:prstGeom prst="straightConnector1">
            <a:avLst/>
          </a:prstGeom>
          <a:ln w="25400">
            <a:solidFill>
              <a:srgbClr val="5F5F5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B90E6A5-BA12-45E9-BE03-4B4D615B949F}"/>
              </a:ext>
            </a:extLst>
          </p:cNvPr>
          <p:cNvCxnSpPr>
            <a:cxnSpLocks/>
          </p:cNvCxnSpPr>
          <p:nvPr/>
        </p:nvCxnSpPr>
        <p:spPr>
          <a:xfrm flipV="1">
            <a:off x="8070291" y="4112706"/>
            <a:ext cx="0" cy="1268254"/>
          </a:xfrm>
          <a:prstGeom prst="straightConnector1">
            <a:avLst/>
          </a:prstGeom>
          <a:ln w="25400">
            <a:solidFill>
              <a:srgbClr val="5F5F5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C5724B6-01D7-43B0-9200-6EC0D9AC249F}"/>
              </a:ext>
            </a:extLst>
          </p:cNvPr>
          <p:cNvSpPr txBox="1"/>
          <p:nvPr/>
        </p:nvSpPr>
        <p:spPr>
          <a:xfrm>
            <a:off x="10259358" y="1243571"/>
            <a:ext cx="1710887" cy="2246769"/>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1D2632"/>
                </a:solidFill>
                <a:latin typeface="+mn-lt"/>
              </a:rPr>
              <a:t>Strengthen product suite (e.g., FedRAMP certification)</a:t>
            </a:r>
          </a:p>
          <a:p>
            <a:pPr marL="171450" indent="-171450">
              <a:buFont typeface="Arial" panose="020B0604020202020204" pitchFamily="34" charset="0"/>
              <a:buChar char="•"/>
            </a:pPr>
            <a:r>
              <a:rPr lang="en-US" sz="1400" dirty="0">
                <a:solidFill>
                  <a:srgbClr val="1D2632"/>
                </a:solidFill>
                <a:latin typeface="+mn-lt"/>
              </a:rPr>
              <a:t>Launch ITMS 5.5</a:t>
            </a:r>
          </a:p>
          <a:p>
            <a:pPr marL="171450" indent="-171450">
              <a:buFont typeface="Arial" panose="020B0604020202020204" pitchFamily="34" charset="0"/>
              <a:buChar char="•"/>
            </a:pPr>
            <a:r>
              <a:rPr lang="en-US" sz="1400" dirty="0">
                <a:solidFill>
                  <a:srgbClr val="1D2632"/>
                </a:solidFill>
                <a:latin typeface="+mn-lt"/>
              </a:rPr>
              <a:t>Successfully integrate strategic acquisitions</a:t>
            </a:r>
          </a:p>
          <a:p>
            <a:pPr marL="171450" indent="-171450">
              <a:buFont typeface="Arial" panose="020B0604020202020204" pitchFamily="34" charset="0"/>
              <a:buChar char="•"/>
            </a:pPr>
            <a:r>
              <a:rPr lang="en-US" sz="1400" dirty="0">
                <a:solidFill>
                  <a:srgbClr val="1D2632"/>
                </a:solidFill>
                <a:latin typeface="+mn-lt"/>
              </a:rPr>
              <a:t>Initiate TM2 green initiative</a:t>
            </a:r>
          </a:p>
        </p:txBody>
      </p:sp>
      <p:cxnSp>
        <p:nvCxnSpPr>
          <p:cNvPr id="33" name="Straight Arrow Connector 32">
            <a:extLst>
              <a:ext uri="{FF2B5EF4-FFF2-40B4-BE49-F238E27FC236}">
                <a16:creationId xmlns:a16="http://schemas.microsoft.com/office/drawing/2014/main" id="{4548F93C-79C0-44E9-B66E-90A5A7F6A23C}"/>
              </a:ext>
            </a:extLst>
          </p:cNvPr>
          <p:cNvCxnSpPr>
            <a:cxnSpLocks/>
          </p:cNvCxnSpPr>
          <p:nvPr/>
        </p:nvCxnSpPr>
        <p:spPr>
          <a:xfrm flipV="1">
            <a:off x="8526750" y="2131914"/>
            <a:ext cx="0" cy="1325137"/>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14D898B-B275-43DA-B7D2-B0024CC42C88}"/>
              </a:ext>
            </a:extLst>
          </p:cNvPr>
          <p:cNvSpPr txBox="1"/>
          <p:nvPr/>
        </p:nvSpPr>
        <p:spPr>
          <a:xfrm>
            <a:off x="8173774" y="4283283"/>
            <a:ext cx="1357350" cy="954107"/>
          </a:xfrm>
          <a:prstGeom prst="rect">
            <a:avLst/>
          </a:prstGeom>
          <a:noFill/>
        </p:spPr>
        <p:txBody>
          <a:bodyPr wrap="square" rtlCol="0">
            <a:spAutoFit/>
          </a:bodyPr>
          <a:lstStyle/>
          <a:p>
            <a:r>
              <a:rPr lang="en-US" sz="1400" dirty="0">
                <a:solidFill>
                  <a:srgbClr val="1D2632"/>
                </a:solidFill>
                <a:latin typeface="+mn-lt"/>
              </a:rPr>
              <a:t>Secured DHS CWMS 2.0 contract valued at up to $500M</a:t>
            </a:r>
          </a:p>
        </p:txBody>
      </p:sp>
      <p:cxnSp>
        <p:nvCxnSpPr>
          <p:cNvPr id="47" name="Straight Arrow Connector 46">
            <a:extLst>
              <a:ext uri="{FF2B5EF4-FFF2-40B4-BE49-F238E27FC236}">
                <a16:creationId xmlns:a16="http://schemas.microsoft.com/office/drawing/2014/main" id="{F33B73F0-1B1B-4711-9B2B-01D174EC28ED}"/>
              </a:ext>
            </a:extLst>
          </p:cNvPr>
          <p:cNvCxnSpPr>
            <a:cxnSpLocks/>
          </p:cNvCxnSpPr>
          <p:nvPr/>
        </p:nvCxnSpPr>
        <p:spPr>
          <a:xfrm flipH="1" flipV="1">
            <a:off x="9751706" y="4122718"/>
            <a:ext cx="17432" cy="1082763"/>
          </a:xfrm>
          <a:prstGeom prst="straightConnector1">
            <a:avLst/>
          </a:prstGeom>
          <a:ln w="25400">
            <a:solidFill>
              <a:srgbClr val="5F5F5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F430B6A-394E-48E4-B550-48FFEEC96A73}"/>
              </a:ext>
            </a:extLst>
          </p:cNvPr>
          <p:cNvSpPr txBox="1"/>
          <p:nvPr/>
        </p:nvSpPr>
        <p:spPr>
          <a:xfrm>
            <a:off x="8526750" y="2131914"/>
            <a:ext cx="1586396" cy="1169551"/>
          </a:xfrm>
          <a:prstGeom prst="rect">
            <a:avLst/>
          </a:prstGeom>
          <a:noFill/>
        </p:spPr>
        <p:txBody>
          <a:bodyPr wrap="square" rtlCol="0">
            <a:spAutoFit/>
          </a:bodyPr>
          <a:lstStyle/>
          <a:p>
            <a:r>
              <a:rPr lang="en-US" sz="1400" dirty="0">
                <a:solidFill>
                  <a:srgbClr val="1D2632"/>
                </a:solidFill>
                <a:latin typeface="+mn-lt"/>
              </a:rPr>
              <a:t>Secured multi-year contracts with CANCOM, Zetacom &amp; Three Ireland (Hutchison)</a:t>
            </a:r>
          </a:p>
        </p:txBody>
      </p:sp>
      <p:cxnSp>
        <p:nvCxnSpPr>
          <p:cNvPr id="51" name="Straight Connector 50">
            <a:extLst>
              <a:ext uri="{FF2B5EF4-FFF2-40B4-BE49-F238E27FC236}">
                <a16:creationId xmlns:a16="http://schemas.microsoft.com/office/drawing/2014/main" id="{5FD682F6-656D-48D9-B569-B839CA3D0B1C}"/>
              </a:ext>
            </a:extLst>
          </p:cNvPr>
          <p:cNvCxnSpPr>
            <a:cxnSpLocks/>
          </p:cNvCxnSpPr>
          <p:nvPr/>
        </p:nvCxnSpPr>
        <p:spPr>
          <a:xfrm>
            <a:off x="952500" y="562433"/>
            <a:ext cx="10401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ounded Rectangle 4">
            <a:extLst>
              <a:ext uri="{FF2B5EF4-FFF2-40B4-BE49-F238E27FC236}">
                <a16:creationId xmlns:a16="http://schemas.microsoft.com/office/drawing/2014/main" id="{9084684B-FFE0-4640-AD92-C2B69CC8F0D2}"/>
              </a:ext>
            </a:extLst>
          </p:cNvPr>
          <p:cNvSpPr/>
          <p:nvPr/>
        </p:nvSpPr>
        <p:spPr>
          <a:xfrm>
            <a:off x="0" y="3429000"/>
            <a:ext cx="12191999" cy="706056"/>
          </a:xfrm>
          <a:prstGeom prst="rect">
            <a:avLst/>
          </a:prstGeom>
          <a:solidFill>
            <a:srgbClr val="207CC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extBox 21">
            <a:extLst>
              <a:ext uri="{FF2B5EF4-FFF2-40B4-BE49-F238E27FC236}">
                <a16:creationId xmlns:a16="http://schemas.microsoft.com/office/drawing/2014/main" id="{F37EA452-4ADD-4A14-9644-34B9F4DA30D4}"/>
              </a:ext>
            </a:extLst>
          </p:cNvPr>
          <p:cNvSpPr txBox="1"/>
          <p:nvPr/>
        </p:nvSpPr>
        <p:spPr>
          <a:xfrm>
            <a:off x="7331004" y="3597362"/>
            <a:ext cx="1586008" cy="400110"/>
          </a:xfrm>
          <a:prstGeom prst="rect">
            <a:avLst/>
          </a:prstGeom>
          <a:noFill/>
        </p:spPr>
        <p:txBody>
          <a:bodyPr wrap="square" rtlCol="0">
            <a:spAutoFit/>
          </a:bodyPr>
          <a:lstStyle/>
          <a:p>
            <a:pPr algn="ctr"/>
            <a:r>
              <a:rPr lang="en-US" sz="2000" b="1" dirty="0">
                <a:solidFill>
                  <a:srgbClr val="FFFFFF"/>
                </a:solidFill>
                <a:latin typeface="+mn-lt"/>
              </a:rPr>
              <a:t>Q4 2020</a:t>
            </a:r>
          </a:p>
        </p:txBody>
      </p:sp>
      <p:sp>
        <p:nvSpPr>
          <p:cNvPr id="38" name="TextBox 37">
            <a:extLst>
              <a:ext uri="{FF2B5EF4-FFF2-40B4-BE49-F238E27FC236}">
                <a16:creationId xmlns:a16="http://schemas.microsoft.com/office/drawing/2014/main" id="{C7EF1403-806E-4AB0-9925-069AC8FE424B}"/>
              </a:ext>
            </a:extLst>
          </p:cNvPr>
          <p:cNvSpPr txBox="1"/>
          <p:nvPr/>
        </p:nvSpPr>
        <p:spPr>
          <a:xfrm>
            <a:off x="-79979" y="3600696"/>
            <a:ext cx="1474214" cy="400110"/>
          </a:xfrm>
          <a:prstGeom prst="rect">
            <a:avLst/>
          </a:prstGeom>
          <a:noFill/>
        </p:spPr>
        <p:txBody>
          <a:bodyPr wrap="square" rtlCol="0">
            <a:spAutoFit/>
          </a:bodyPr>
          <a:lstStyle/>
          <a:p>
            <a:pPr algn="ctr"/>
            <a:r>
              <a:rPr lang="en-US" sz="2000" b="1" dirty="0">
                <a:solidFill>
                  <a:srgbClr val="FFFFFF"/>
                </a:solidFill>
                <a:latin typeface="+mn-lt"/>
              </a:rPr>
              <a:t>2017</a:t>
            </a:r>
          </a:p>
        </p:txBody>
      </p:sp>
      <p:sp>
        <p:nvSpPr>
          <p:cNvPr id="39" name="TextBox 38">
            <a:extLst>
              <a:ext uri="{FF2B5EF4-FFF2-40B4-BE49-F238E27FC236}">
                <a16:creationId xmlns:a16="http://schemas.microsoft.com/office/drawing/2014/main" id="{CE1FD988-CFAE-4871-967D-4EEBB3DA6B2B}"/>
              </a:ext>
            </a:extLst>
          </p:cNvPr>
          <p:cNvSpPr txBox="1"/>
          <p:nvPr/>
        </p:nvSpPr>
        <p:spPr>
          <a:xfrm>
            <a:off x="900835" y="3600696"/>
            <a:ext cx="1364453" cy="400110"/>
          </a:xfrm>
          <a:prstGeom prst="rect">
            <a:avLst/>
          </a:prstGeom>
          <a:noFill/>
        </p:spPr>
        <p:txBody>
          <a:bodyPr wrap="square" rtlCol="0">
            <a:spAutoFit/>
          </a:bodyPr>
          <a:lstStyle/>
          <a:p>
            <a:pPr algn="ctr"/>
            <a:r>
              <a:rPr lang="en-US" sz="2000" b="1" dirty="0">
                <a:solidFill>
                  <a:srgbClr val="FFFFFF"/>
                </a:solidFill>
                <a:latin typeface="+mn-lt"/>
              </a:rPr>
              <a:t>2018</a:t>
            </a:r>
          </a:p>
        </p:txBody>
      </p:sp>
      <p:sp>
        <p:nvSpPr>
          <p:cNvPr id="40" name="TextBox 39">
            <a:extLst>
              <a:ext uri="{FF2B5EF4-FFF2-40B4-BE49-F238E27FC236}">
                <a16:creationId xmlns:a16="http://schemas.microsoft.com/office/drawing/2014/main" id="{F5C50B72-4A31-4C9F-90A5-8A09AE43BB82}"/>
              </a:ext>
            </a:extLst>
          </p:cNvPr>
          <p:cNvSpPr txBox="1"/>
          <p:nvPr/>
        </p:nvSpPr>
        <p:spPr>
          <a:xfrm>
            <a:off x="1771887" y="3600696"/>
            <a:ext cx="1586003" cy="400110"/>
          </a:xfrm>
          <a:prstGeom prst="rect">
            <a:avLst/>
          </a:prstGeom>
          <a:noFill/>
        </p:spPr>
        <p:txBody>
          <a:bodyPr wrap="square" rtlCol="0">
            <a:spAutoFit/>
          </a:bodyPr>
          <a:lstStyle/>
          <a:p>
            <a:pPr algn="ctr"/>
            <a:r>
              <a:rPr lang="en-US" sz="2000" b="1" dirty="0">
                <a:solidFill>
                  <a:srgbClr val="FFFFFF"/>
                </a:solidFill>
                <a:latin typeface="+mn-lt"/>
              </a:rPr>
              <a:t>2019</a:t>
            </a:r>
          </a:p>
        </p:txBody>
      </p:sp>
      <p:sp>
        <p:nvSpPr>
          <p:cNvPr id="41" name="TextBox 40">
            <a:extLst>
              <a:ext uri="{FF2B5EF4-FFF2-40B4-BE49-F238E27FC236}">
                <a16:creationId xmlns:a16="http://schemas.microsoft.com/office/drawing/2014/main" id="{1AFB6652-CF7B-43B2-BAED-8AD1A242A240}"/>
              </a:ext>
            </a:extLst>
          </p:cNvPr>
          <p:cNvSpPr txBox="1"/>
          <p:nvPr/>
        </p:nvSpPr>
        <p:spPr>
          <a:xfrm>
            <a:off x="3105823" y="3605628"/>
            <a:ext cx="1341071" cy="400110"/>
          </a:xfrm>
          <a:prstGeom prst="rect">
            <a:avLst/>
          </a:prstGeom>
          <a:noFill/>
        </p:spPr>
        <p:txBody>
          <a:bodyPr wrap="square" rtlCol="0">
            <a:spAutoFit/>
          </a:bodyPr>
          <a:lstStyle/>
          <a:p>
            <a:pPr algn="ctr"/>
            <a:r>
              <a:rPr lang="en-US" sz="2000" b="1" dirty="0">
                <a:solidFill>
                  <a:srgbClr val="FFFFFF"/>
                </a:solidFill>
                <a:latin typeface="+mn-lt"/>
              </a:rPr>
              <a:t>Q1 2020</a:t>
            </a:r>
          </a:p>
        </p:txBody>
      </p:sp>
      <p:sp>
        <p:nvSpPr>
          <p:cNvPr id="53" name="TextBox 52">
            <a:extLst>
              <a:ext uri="{FF2B5EF4-FFF2-40B4-BE49-F238E27FC236}">
                <a16:creationId xmlns:a16="http://schemas.microsoft.com/office/drawing/2014/main" id="{0241ACF2-BC2D-4905-BC08-C4904C7B7CAE}"/>
              </a:ext>
            </a:extLst>
          </p:cNvPr>
          <p:cNvSpPr txBox="1"/>
          <p:nvPr/>
        </p:nvSpPr>
        <p:spPr>
          <a:xfrm>
            <a:off x="4632124" y="3603166"/>
            <a:ext cx="1341071" cy="400110"/>
          </a:xfrm>
          <a:prstGeom prst="rect">
            <a:avLst/>
          </a:prstGeom>
          <a:noFill/>
        </p:spPr>
        <p:txBody>
          <a:bodyPr wrap="square" rtlCol="0">
            <a:spAutoFit/>
          </a:bodyPr>
          <a:lstStyle/>
          <a:p>
            <a:pPr algn="ctr"/>
            <a:r>
              <a:rPr lang="en-US" sz="2000" b="1" dirty="0">
                <a:solidFill>
                  <a:srgbClr val="FFFFFF"/>
                </a:solidFill>
                <a:latin typeface="+mn-lt"/>
              </a:rPr>
              <a:t>Q2 2020</a:t>
            </a:r>
          </a:p>
        </p:txBody>
      </p:sp>
      <p:sp>
        <p:nvSpPr>
          <p:cNvPr id="54" name="TextBox 53">
            <a:extLst>
              <a:ext uri="{FF2B5EF4-FFF2-40B4-BE49-F238E27FC236}">
                <a16:creationId xmlns:a16="http://schemas.microsoft.com/office/drawing/2014/main" id="{5C29EB43-4C90-49A1-ACB7-BB11EC270BF0}"/>
              </a:ext>
            </a:extLst>
          </p:cNvPr>
          <p:cNvSpPr txBox="1"/>
          <p:nvPr/>
        </p:nvSpPr>
        <p:spPr>
          <a:xfrm>
            <a:off x="6101623" y="3599332"/>
            <a:ext cx="1341071" cy="400110"/>
          </a:xfrm>
          <a:prstGeom prst="rect">
            <a:avLst/>
          </a:prstGeom>
          <a:noFill/>
        </p:spPr>
        <p:txBody>
          <a:bodyPr wrap="square" rtlCol="0">
            <a:spAutoFit/>
          </a:bodyPr>
          <a:lstStyle/>
          <a:p>
            <a:pPr algn="ctr"/>
            <a:r>
              <a:rPr lang="en-US" sz="2000" b="1" dirty="0">
                <a:solidFill>
                  <a:srgbClr val="FFFFFF"/>
                </a:solidFill>
                <a:latin typeface="+mn-lt"/>
              </a:rPr>
              <a:t>Q3 2020</a:t>
            </a:r>
          </a:p>
        </p:txBody>
      </p:sp>
      <p:sp>
        <p:nvSpPr>
          <p:cNvPr id="55" name="TextBox 54">
            <a:extLst>
              <a:ext uri="{FF2B5EF4-FFF2-40B4-BE49-F238E27FC236}">
                <a16:creationId xmlns:a16="http://schemas.microsoft.com/office/drawing/2014/main" id="{B9AF1C38-CF8F-4474-8FB0-C318D95BAD68}"/>
              </a:ext>
            </a:extLst>
          </p:cNvPr>
          <p:cNvSpPr txBox="1"/>
          <p:nvPr/>
        </p:nvSpPr>
        <p:spPr>
          <a:xfrm>
            <a:off x="10191417" y="3606158"/>
            <a:ext cx="1586008" cy="400110"/>
          </a:xfrm>
          <a:prstGeom prst="rect">
            <a:avLst/>
          </a:prstGeom>
          <a:noFill/>
        </p:spPr>
        <p:txBody>
          <a:bodyPr wrap="square" rtlCol="0">
            <a:spAutoFit/>
          </a:bodyPr>
          <a:lstStyle/>
          <a:p>
            <a:pPr algn="ctr"/>
            <a:r>
              <a:rPr lang="en-US" sz="2000" b="1" dirty="0">
                <a:solidFill>
                  <a:srgbClr val="FFFFFF"/>
                </a:solidFill>
                <a:latin typeface="+mn-lt"/>
              </a:rPr>
              <a:t>By Q4 2021</a:t>
            </a:r>
          </a:p>
        </p:txBody>
      </p:sp>
      <p:sp>
        <p:nvSpPr>
          <p:cNvPr id="2" name="Slide Number Placeholder 1">
            <a:extLst>
              <a:ext uri="{FF2B5EF4-FFF2-40B4-BE49-F238E27FC236}">
                <a16:creationId xmlns:a16="http://schemas.microsoft.com/office/drawing/2014/main" id="{0354AD6D-70B8-4727-B425-75D59D99B09E}"/>
              </a:ext>
            </a:extLst>
          </p:cNvPr>
          <p:cNvSpPr>
            <a:spLocks noGrp="1"/>
          </p:cNvSpPr>
          <p:nvPr>
            <p:ph type="sldNum" sz="quarter" idx="12"/>
          </p:nvPr>
        </p:nvSpPr>
        <p:spPr>
          <a:xfrm>
            <a:off x="8148148" y="6356350"/>
            <a:ext cx="2743200" cy="365125"/>
          </a:xfrm>
        </p:spPr>
        <p:txBody>
          <a:bodyPr/>
          <a:lstStyle/>
          <a:p>
            <a:pPr>
              <a:defRPr/>
            </a:pPr>
            <a:fld id="{B81C822A-10E9-E34A-AF8E-EC4A927BFEC3}" type="slidenum">
              <a:rPr lang="en-US" altLang="en-US" smtClean="0"/>
              <a:pPr>
                <a:defRPr/>
              </a:pPr>
              <a:t>16</a:t>
            </a:fld>
            <a:endParaRPr lang="en-US" altLang="en-US" dirty="0"/>
          </a:p>
        </p:txBody>
      </p:sp>
      <p:cxnSp>
        <p:nvCxnSpPr>
          <p:cNvPr id="50" name="Straight Arrow Connector 49">
            <a:extLst>
              <a:ext uri="{FF2B5EF4-FFF2-40B4-BE49-F238E27FC236}">
                <a16:creationId xmlns:a16="http://schemas.microsoft.com/office/drawing/2014/main" id="{81EADE10-E5B0-46D5-99AB-4DBDED0929B6}"/>
              </a:ext>
            </a:extLst>
          </p:cNvPr>
          <p:cNvCxnSpPr>
            <a:cxnSpLocks/>
          </p:cNvCxnSpPr>
          <p:nvPr/>
        </p:nvCxnSpPr>
        <p:spPr>
          <a:xfrm flipV="1">
            <a:off x="10274367" y="1267039"/>
            <a:ext cx="2548" cy="2183411"/>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A509EC3-AAF7-47DD-ABF4-6C5E03651DD2}"/>
              </a:ext>
            </a:extLst>
          </p:cNvPr>
          <p:cNvSpPr txBox="1"/>
          <p:nvPr/>
        </p:nvSpPr>
        <p:spPr>
          <a:xfrm>
            <a:off x="8688359" y="3611600"/>
            <a:ext cx="1586008" cy="400110"/>
          </a:xfrm>
          <a:prstGeom prst="rect">
            <a:avLst/>
          </a:prstGeom>
          <a:noFill/>
        </p:spPr>
        <p:txBody>
          <a:bodyPr wrap="square" rtlCol="0">
            <a:spAutoFit/>
          </a:bodyPr>
          <a:lstStyle/>
          <a:p>
            <a:pPr algn="ctr"/>
            <a:r>
              <a:rPr lang="en-US" sz="2000" b="1" dirty="0">
                <a:solidFill>
                  <a:srgbClr val="FFFFFF"/>
                </a:solidFill>
                <a:latin typeface="+mn-lt"/>
              </a:rPr>
              <a:t>Q1 2021</a:t>
            </a:r>
          </a:p>
        </p:txBody>
      </p:sp>
      <p:sp>
        <p:nvSpPr>
          <p:cNvPr id="56" name="TextBox 55">
            <a:extLst>
              <a:ext uri="{FF2B5EF4-FFF2-40B4-BE49-F238E27FC236}">
                <a16:creationId xmlns:a16="http://schemas.microsoft.com/office/drawing/2014/main" id="{F3E5949C-21C2-4E49-A743-F9BC38A8235A}"/>
              </a:ext>
            </a:extLst>
          </p:cNvPr>
          <p:cNvSpPr txBox="1"/>
          <p:nvPr/>
        </p:nvSpPr>
        <p:spPr>
          <a:xfrm>
            <a:off x="9872440" y="4208668"/>
            <a:ext cx="1691848" cy="954107"/>
          </a:xfrm>
          <a:prstGeom prst="rect">
            <a:avLst/>
          </a:prstGeom>
          <a:noFill/>
        </p:spPr>
        <p:txBody>
          <a:bodyPr wrap="square" rtlCol="0">
            <a:spAutoFit/>
          </a:bodyPr>
          <a:lstStyle/>
          <a:p>
            <a:r>
              <a:rPr lang="en-US" sz="1400" dirty="0">
                <a:solidFill>
                  <a:srgbClr val="1D2632"/>
                </a:solidFill>
                <a:latin typeface="+mn-lt"/>
              </a:rPr>
              <a:t>Awarded 1</a:t>
            </a:r>
            <a:r>
              <a:rPr lang="en-US" sz="1400" baseline="30000" dirty="0">
                <a:solidFill>
                  <a:srgbClr val="1D2632"/>
                </a:solidFill>
                <a:latin typeface="+mn-lt"/>
              </a:rPr>
              <a:t>st</a:t>
            </a:r>
            <a:r>
              <a:rPr lang="en-US" sz="1400" dirty="0">
                <a:solidFill>
                  <a:srgbClr val="1D2632"/>
                </a:solidFill>
                <a:latin typeface="+mn-lt"/>
              </a:rPr>
              <a:t> task orders under DHS CWMS 2.0 contract worth +$86M</a:t>
            </a:r>
          </a:p>
        </p:txBody>
      </p:sp>
    </p:spTree>
    <p:extLst>
      <p:ext uri="{BB962C8B-B14F-4D97-AF65-F5344CB8AC3E}">
        <p14:creationId xmlns:p14="http://schemas.microsoft.com/office/powerpoint/2010/main" val="396635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089DA9E-2C42-7448-9CD8-DCB469CA820D}"/>
              </a:ext>
            </a:extLst>
          </p:cNvPr>
          <p:cNvSpPr/>
          <p:nvPr/>
        </p:nvSpPr>
        <p:spPr>
          <a:xfrm>
            <a:off x="1588" y="0"/>
            <a:ext cx="12190412" cy="6858000"/>
          </a:xfrm>
          <a:prstGeom prst="rect">
            <a:avLst/>
          </a:prstGeom>
          <a:gradFill>
            <a:gsLst>
              <a:gs pos="99000">
                <a:schemeClr val="bg1">
                  <a:lumMod val="85000"/>
                </a:schemeClr>
              </a:gs>
              <a:gs pos="0">
                <a:schemeClr val="bg1">
                  <a:lumMod val="95000"/>
                </a:schemeClr>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 name="Rectangle 15">
            <a:extLst>
              <a:ext uri="{FF2B5EF4-FFF2-40B4-BE49-F238E27FC236}">
                <a16:creationId xmlns:a16="http://schemas.microsoft.com/office/drawing/2014/main" id="{DDDA4E11-22DE-0F40-A81B-1ED3D9CBEA3C}"/>
              </a:ext>
            </a:extLst>
          </p:cNvPr>
          <p:cNvSpPr/>
          <p:nvPr/>
        </p:nvSpPr>
        <p:spPr>
          <a:xfrm>
            <a:off x="4129088" y="1746250"/>
            <a:ext cx="2955925" cy="2108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9" name="Rectangle 28">
            <a:extLst>
              <a:ext uri="{FF2B5EF4-FFF2-40B4-BE49-F238E27FC236}">
                <a16:creationId xmlns:a16="http://schemas.microsoft.com/office/drawing/2014/main" id="{A215440E-183F-B044-8B34-535326AAE01B}"/>
              </a:ext>
            </a:extLst>
          </p:cNvPr>
          <p:cNvSpPr/>
          <p:nvPr/>
        </p:nvSpPr>
        <p:spPr>
          <a:xfrm>
            <a:off x="952500" y="1719263"/>
            <a:ext cx="2762250" cy="21066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6085" name="Title 1">
            <a:extLst>
              <a:ext uri="{FF2B5EF4-FFF2-40B4-BE49-F238E27FC236}">
                <a16:creationId xmlns:a16="http://schemas.microsoft.com/office/drawing/2014/main" id="{53681E87-FDD4-BD44-ACD9-DCD877A33B6B}"/>
              </a:ext>
            </a:extLst>
          </p:cNvPr>
          <p:cNvSpPr>
            <a:spLocks noGrp="1"/>
          </p:cNvSpPr>
          <p:nvPr>
            <p:ph type="title"/>
          </p:nvPr>
        </p:nvSpPr>
        <p:spPr/>
        <p:txBody>
          <a:bodyPr/>
          <a:lstStyle/>
          <a:p>
            <a:pPr eaLnBrk="1" hangingPunct="1"/>
            <a:r>
              <a:rPr lang="en-US" altLang="en-US" dirty="0">
                <a:solidFill>
                  <a:schemeClr val="tx1"/>
                </a:solidFill>
                <a:latin typeface="+mn-lt"/>
              </a:rPr>
              <a:t>Financial Highlights</a:t>
            </a:r>
          </a:p>
        </p:txBody>
      </p:sp>
      <p:cxnSp>
        <p:nvCxnSpPr>
          <p:cNvPr id="4" name="Straight Connector 3">
            <a:extLst>
              <a:ext uri="{FF2B5EF4-FFF2-40B4-BE49-F238E27FC236}">
                <a16:creationId xmlns:a16="http://schemas.microsoft.com/office/drawing/2014/main" id="{7E3306EB-4DE4-5A45-BD5A-4F115123F3B9}"/>
              </a:ext>
            </a:extLst>
          </p:cNvPr>
          <p:cNvCxnSpPr>
            <a:cxnSpLocks/>
          </p:cNvCxnSpPr>
          <p:nvPr/>
        </p:nvCxnSpPr>
        <p:spPr>
          <a:xfrm>
            <a:off x="952500" y="515938"/>
            <a:ext cx="10401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087" name="TextBox 4">
            <a:extLst>
              <a:ext uri="{FF2B5EF4-FFF2-40B4-BE49-F238E27FC236}">
                <a16:creationId xmlns:a16="http://schemas.microsoft.com/office/drawing/2014/main" id="{DDADB8DF-E844-9649-A76E-F5C99788CA01}"/>
              </a:ext>
            </a:extLst>
          </p:cNvPr>
          <p:cNvSpPr txBox="1">
            <a:spLocks noChangeArrowheads="1"/>
          </p:cNvSpPr>
          <p:nvPr/>
        </p:nvSpPr>
        <p:spPr bwMode="auto">
          <a:xfrm>
            <a:off x="1130300" y="1851025"/>
            <a:ext cx="24542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6400" b="1" dirty="0">
                <a:solidFill>
                  <a:srgbClr val="007BC8"/>
                </a:solidFill>
                <a:latin typeface="+mn-lt"/>
              </a:rPr>
              <a:t>21%</a:t>
            </a:r>
          </a:p>
        </p:txBody>
      </p:sp>
      <p:sp>
        <p:nvSpPr>
          <p:cNvPr id="46088" name="TextBox 6">
            <a:extLst>
              <a:ext uri="{FF2B5EF4-FFF2-40B4-BE49-F238E27FC236}">
                <a16:creationId xmlns:a16="http://schemas.microsoft.com/office/drawing/2014/main" id="{50F66ABC-600C-654D-8F7B-4B23BB6D73E0}"/>
              </a:ext>
            </a:extLst>
          </p:cNvPr>
          <p:cNvSpPr txBox="1">
            <a:spLocks noChangeArrowheads="1"/>
          </p:cNvSpPr>
          <p:nvPr/>
        </p:nvSpPr>
        <p:spPr bwMode="auto">
          <a:xfrm>
            <a:off x="4302125" y="1680755"/>
            <a:ext cx="27622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6400" b="1" dirty="0">
                <a:solidFill>
                  <a:schemeClr val="tx1"/>
                </a:solidFill>
                <a:latin typeface="+mn-lt"/>
              </a:rPr>
              <a:t>15</a:t>
            </a:r>
            <a:endParaRPr lang="en-US" altLang="en-US" sz="6400" dirty="0">
              <a:solidFill>
                <a:schemeClr val="tx1"/>
              </a:solidFill>
              <a:latin typeface="+mn-lt"/>
            </a:endParaRPr>
          </a:p>
          <a:p>
            <a:pPr eaLnBrk="1" hangingPunct="1">
              <a:lnSpc>
                <a:spcPct val="100000"/>
              </a:lnSpc>
              <a:spcBef>
                <a:spcPct val="0"/>
              </a:spcBef>
              <a:buFontTx/>
              <a:buNone/>
            </a:pPr>
            <a:r>
              <a:rPr lang="en-US" altLang="en-US" sz="2400" dirty="0">
                <a:solidFill>
                  <a:schemeClr val="tx1"/>
                </a:solidFill>
                <a:latin typeface="+mn-lt"/>
              </a:rPr>
              <a:t>Consecutive quarters of positive adj. EBITDA</a:t>
            </a:r>
          </a:p>
        </p:txBody>
      </p:sp>
      <p:sp>
        <p:nvSpPr>
          <p:cNvPr id="46089" name="TextBox 11">
            <a:extLst>
              <a:ext uri="{FF2B5EF4-FFF2-40B4-BE49-F238E27FC236}">
                <a16:creationId xmlns:a16="http://schemas.microsoft.com/office/drawing/2014/main" id="{01919530-89D3-9943-A9D2-7E30E841DCBC}"/>
              </a:ext>
            </a:extLst>
          </p:cNvPr>
          <p:cNvSpPr txBox="1">
            <a:spLocks noChangeArrowheads="1"/>
          </p:cNvSpPr>
          <p:nvPr/>
        </p:nvSpPr>
        <p:spPr bwMode="auto">
          <a:xfrm>
            <a:off x="1130300" y="2862263"/>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accent2"/>
                </a:solidFill>
                <a:latin typeface="+mn-lt"/>
              </a:rPr>
              <a:t>Revenue CAGR since 2017*</a:t>
            </a:r>
          </a:p>
        </p:txBody>
      </p:sp>
      <p:sp>
        <p:nvSpPr>
          <p:cNvPr id="22" name="Rectangle 21">
            <a:extLst>
              <a:ext uri="{FF2B5EF4-FFF2-40B4-BE49-F238E27FC236}">
                <a16:creationId xmlns:a16="http://schemas.microsoft.com/office/drawing/2014/main" id="{A12B3628-FDB6-FF4C-A6AF-B91AD1DE2FC9}"/>
              </a:ext>
            </a:extLst>
          </p:cNvPr>
          <p:cNvSpPr/>
          <p:nvPr/>
        </p:nvSpPr>
        <p:spPr>
          <a:xfrm>
            <a:off x="952500" y="4130675"/>
            <a:ext cx="2762250" cy="2108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6091" name="TextBox 22">
            <a:extLst>
              <a:ext uri="{FF2B5EF4-FFF2-40B4-BE49-F238E27FC236}">
                <a16:creationId xmlns:a16="http://schemas.microsoft.com/office/drawing/2014/main" id="{7DD48695-326E-DC48-8C4F-D7B5BDF98899}"/>
              </a:ext>
            </a:extLst>
          </p:cNvPr>
          <p:cNvSpPr txBox="1">
            <a:spLocks noChangeArrowheads="1"/>
          </p:cNvSpPr>
          <p:nvPr/>
        </p:nvSpPr>
        <p:spPr bwMode="auto">
          <a:xfrm>
            <a:off x="1135063" y="4448175"/>
            <a:ext cx="264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7BC8"/>
                </a:solidFill>
                <a:latin typeface="+mn-lt"/>
              </a:rPr>
              <a:t>Double-Digit</a:t>
            </a:r>
          </a:p>
        </p:txBody>
      </p:sp>
      <p:sp>
        <p:nvSpPr>
          <p:cNvPr id="44044" name="TextBox 24">
            <a:extLst>
              <a:ext uri="{FF2B5EF4-FFF2-40B4-BE49-F238E27FC236}">
                <a16:creationId xmlns:a16="http://schemas.microsoft.com/office/drawing/2014/main" id="{DA88CD05-14C0-B04C-AE2C-54AFDA1B5634}"/>
              </a:ext>
            </a:extLst>
          </p:cNvPr>
          <p:cNvSpPr txBox="1">
            <a:spLocks noChangeArrowheads="1"/>
          </p:cNvSpPr>
          <p:nvPr/>
        </p:nvSpPr>
        <p:spPr bwMode="auto">
          <a:xfrm>
            <a:off x="952500" y="6456363"/>
            <a:ext cx="5043488" cy="2308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defRPr/>
            </a:pPr>
            <a:r>
              <a:rPr lang="en-US" altLang="en-US" sz="900" dirty="0">
                <a:solidFill>
                  <a:schemeClr val="bg2">
                    <a:lumMod val="50000"/>
                  </a:schemeClr>
                </a:solidFill>
                <a:latin typeface="+mn-lt"/>
              </a:rPr>
              <a:t>*Calculation based on TTM at 3/31/2021</a:t>
            </a:r>
          </a:p>
        </p:txBody>
      </p:sp>
      <p:sp>
        <p:nvSpPr>
          <p:cNvPr id="19" name="Rectangle 18">
            <a:extLst>
              <a:ext uri="{FF2B5EF4-FFF2-40B4-BE49-F238E27FC236}">
                <a16:creationId xmlns:a16="http://schemas.microsoft.com/office/drawing/2014/main" id="{07C4C3D4-017D-534E-9D41-3187D92AABFA}"/>
              </a:ext>
            </a:extLst>
          </p:cNvPr>
          <p:cNvSpPr/>
          <p:nvPr/>
        </p:nvSpPr>
        <p:spPr>
          <a:xfrm>
            <a:off x="4137025" y="4130675"/>
            <a:ext cx="2955925" cy="21082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6094" name="TextBox 19">
            <a:extLst>
              <a:ext uri="{FF2B5EF4-FFF2-40B4-BE49-F238E27FC236}">
                <a16:creationId xmlns:a16="http://schemas.microsoft.com/office/drawing/2014/main" id="{E511F771-5205-9144-BE0F-3BD3FC02A2FA}"/>
              </a:ext>
            </a:extLst>
          </p:cNvPr>
          <p:cNvSpPr txBox="1">
            <a:spLocks noChangeArrowheads="1"/>
          </p:cNvSpPr>
          <p:nvPr/>
        </p:nvSpPr>
        <p:spPr bwMode="auto">
          <a:xfrm>
            <a:off x="4302125" y="4310608"/>
            <a:ext cx="2590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b="1" dirty="0">
                <a:solidFill>
                  <a:schemeClr val="tx1"/>
                </a:solidFill>
                <a:latin typeface="+mn-lt"/>
              </a:rPr>
              <a:t>Net income positive </a:t>
            </a:r>
          </a:p>
          <a:p>
            <a:pPr eaLnBrk="1" hangingPunct="1">
              <a:lnSpc>
                <a:spcPct val="100000"/>
              </a:lnSpc>
              <a:spcBef>
                <a:spcPct val="0"/>
              </a:spcBef>
              <a:buFontTx/>
              <a:buNone/>
            </a:pPr>
            <a:r>
              <a:rPr lang="en-US" altLang="en-US" sz="2400" dirty="0">
                <a:solidFill>
                  <a:schemeClr val="tx1"/>
                </a:solidFill>
                <a:latin typeface="+mn-lt"/>
              </a:rPr>
              <a:t>in 2019, 2020 &amp; continuing</a:t>
            </a:r>
          </a:p>
        </p:txBody>
      </p:sp>
      <p:sp>
        <p:nvSpPr>
          <p:cNvPr id="26" name="Rectangle 25">
            <a:extLst>
              <a:ext uri="{FF2B5EF4-FFF2-40B4-BE49-F238E27FC236}">
                <a16:creationId xmlns:a16="http://schemas.microsoft.com/office/drawing/2014/main" id="{CD690418-C367-E64F-A25B-2B46F51C3BCE}"/>
              </a:ext>
            </a:extLst>
          </p:cNvPr>
          <p:cNvSpPr/>
          <p:nvPr/>
        </p:nvSpPr>
        <p:spPr>
          <a:xfrm>
            <a:off x="7445375" y="1731963"/>
            <a:ext cx="2763838" cy="2106612"/>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7" name="Rectangle 26">
            <a:extLst>
              <a:ext uri="{FF2B5EF4-FFF2-40B4-BE49-F238E27FC236}">
                <a16:creationId xmlns:a16="http://schemas.microsoft.com/office/drawing/2014/main" id="{5501679B-C90E-B646-A5A9-7CE1D6908833}"/>
              </a:ext>
            </a:extLst>
          </p:cNvPr>
          <p:cNvSpPr/>
          <p:nvPr/>
        </p:nvSpPr>
        <p:spPr>
          <a:xfrm>
            <a:off x="7445375" y="4130675"/>
            <a:ext cx="2763838" cy="21082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6097" name="TextBox 7">
            <a:extLst>
              <a:ext uri="{FF2B5EF4-FFF2-40B4-BE49-F238E27FC236}">
                <a16:creationId xmlns:a16="http://schemas.microsoft.com/office/drawing/2014/main" id="{36F6F11C-1FF1-514B-BFCC-E5DB9BC48529}"/>
              </a:ext>
            </a:extLst>
          </p:cNvPr>
          <p:cNvSpPr txBox="1">
            <a:spLocks noChangeArrowheads="1"/>
          </p:cNvSpPr>
          <p:nvPr/>
        </p:nvSpPr>
        <p:spPr bwMode="auto">
          <a:xfrm>
            <a:off x="7651750" y="1895475"/>
            <a:ext cx="2689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3600" b="1" dirty="0">
                <a:solidFill>
                  <a:schemeClr val="bg1"/>
                </a:solidFill>
                <a:latin typeface="+mn-lt"/>
              </a:rPr>
              <a:t>Free Cash Flow </a:t>
            </a:r>
          </a:p>
          <a:p>
            <a:pPr eaLnBrk="1" hangingPunct="1">
              <a:lnSpc>
                <a:spcPct val="100000"/>
              </a:lnSpc>
              <a:spcBef>
                <a:spcPct val="0"/>
              </a:spcBef>
              <a:buFontTx/>
              <a:buNone/>
            </a:pPr>
            <a:r>
              <a:rPr lang="en-US" altLang="en-US" sz="3600" b="1" dirty="0">
                <a:solidFill>
                  <a:schemeClr val="bg1"/>
                </a:solidFill>
                <a:latin typeface="+mn-lt"/>
              </a:rPr>
              <a:t>Positive</a:t>
            </a:r>
          </a:p>
        </p:txBody>
      </p:sp>
      <p:sp>
        <p:nvSpPr>
          <p:cNvPr id="46098" name="TextBox 9">
            <a:extLst>
              <a:ext uri="{FF2B5EF4-FFF2-40B4-BE49-F238E27FC236}">
                <a16:creationId xmlns:a16="http://schemas.microsoft.com/office/drawing/2014/main" id="{ADC9B06B-2607-6E49-B8F7-38664E02DE7F}"/>
              </a:ext>
            </a:extLst>
          </p:cNvPr>
          <p:cNvSpPr txBox="1">
            <a:spLocks noChangeArrowheads="1"/>
          </p:cNvSpPr>
          <p:nvPr/>
        </p:nvSpPr>
        <p:spPr bwMode="auto">
          <a:xfrm>
            <a:off x="7651750" y="4446588"/>
            <a:ext cx="2155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3600" b="1" dirty="0">
                <a:solidFill>
                  <a:schemeClr val="bg1"/>
                </a:solidFill>
                <a:latin typeface="+mn-lt"/>
              </a:rPr>
              <a:t>No </a:t>
            </a:r>
          </a:p>
          <a:p>
            <a:pPr eaLnBrk="1" hangingPunct="1">
              <a:lnSpc>
                <a:spcPct val="100000"/>
              </a:lnSpc>
              <a:spcBef>
                <a:spcPct val="0"/>
              </a:spcBef>
              <a:buFontTx/>
              <a:buNone/>
            </a:pPr>
            <a:r>
              <a:rPr lang="en-US" altLang="en-US" sz="3600" b="1" dirty="0">
                <a:solidFill>
                  <a:schemeClr val="bg1"/>
                </a:solidFill>
                <a:latin typeface="+mn-lt"/>
              </a:rPr>
              <a:t>Debt</a:t>
            </a:r>
          </a:p>
        </p:txBody>
      </p:sp>
      <p:sp>
        <p:nvSpPr>
          <p:cNvPr id="46099" name="TextBox 22">
            <a:extLst>
              <a:ext uri="{FF2B5EF4-FFF2-40B4-BE49-F238E27FC236}">
                <a16:creationId xmlns:a16="http://schemas.microsoft.com/office/drawing/2014/main" id="{0C5D5CAE-22AE-2542-8B15-272AAAE5904B}"/>
              </a:ext>
            </a:extLst>
          </p:cNvPr>
          <p:cNvSpPr txBox="1">
            <a:spLocks noChangeArrowheads="1"/>
          </p:cNvSpPr>
          <p:nvPr/>
        </p:nvSpPr>
        <p:spPr bwMode="auto">
          <a:xfrm>
            <a:off x="1135063" y="4972050"/>
            <a:ext cx="2579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r>
              <a:rPr lang="en-US" altLang="en-US" sz="2400" dirty="0">
                <a:solidFill>
                  <a:schemeClr val="accent2"/>
                </a:solidFill>
                <a:latin typeface="+mn-lt"/>
              </a:rPr>
              <a:t>Gross Profit </a:t>
            </a:r>
          </a:p>
          <a:p>
            <a:pPr>
              <a:lnSpc>
                <a:spcPct val="100000"/>
              </a:lnSpc>
              <a:spcBef>
                <a:spcPct val="0"/>
              </a:spcBef>
              <a:buFontTx/>
              <a:buNone/>
            </a:pPr>
            <a:r>
              <a:rPr lang="en-US" altLang="en-US" sz="2400" dirty="0">
                <a:solidFill>
                  <a:schemeClr val="accent2"/>
                </a:solidFill>
                <a:latin typeface="+mn-lt"/>
              </a:rPr>
              <a:t>growth since 2017*</a:t>
            </a:r>
          </a:p>
        </p:txBody>
      </p:sp>
      <p:sp>
        <p:nvSpPr>
          <p:cNvPr id="2" name="Slide Number Placeholder 1">
            <a:extLst>
              <a:ext uri="{FF2B5EF4-FFF2-40B4-BE49-F238E27FC236}">
                <a16:creationId xmlns:a16="http://schemas.microsoft.com/office/drawing/2014/main" id="{3A6C52E5-2223-4AE0-9158-08D1AD032D7A}"/>
              </a:ext>
            </a:extLst>
          </p:cNvPr>
          <p:cNvSpPr>
            <a:spLocks noGrp="1"/>
          </p:cNvSpPr>
          <p:nvPr>
            <p:ph type="sldNum" sz="quarter" idx="12"/>
          </p:nvPr>
        </p:nvSpPr>
        <p:spPr/>
        <p:txBody>
          <a:bodyPr/>
          <a:lstStyle/>
          <a:p>
            <a:pPr>
              <a:defRPr/>
            </a:pPr>
            <a:fld id="{B81C822A-10E9-E34A-AF8E-EC4A927BFEC3}" type="slidenum">
              <a:rPr lang="en-US" altLang="en-US" smtClean="0"/>
              <a:pPr>
                <a:defRPr/>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F14815E-2D30-F841-BADE-C5B8378410D2}"/>
              </a:ext>
            </a:extLst>
          </p:cNvPr>
          <p:cNvSpPr>
            <a:spLocks noGrp="1"/>
          </p:cNvSpPr>
          <p:nvPr>
            <p:ph type="title"/>
          </p:nvPr>
        </p:nvSpPr>
        <p:spPr/>
        <p:txBody>
          <a:bodyPr/>
          <a:lstStyle/>
          <a:p>
            <a:pPr eaLnBrk="1" hangingPunct="1"/>
            <a:r>
              <a:rPr lang="en-US" altLang="en-US" dirty="0">
                <a:solidFill>
                  <a:schemeClr val="tx1"/>
                </a:solidFill>
                <a:latin typeface="+mn-lt"/>
              </a:rPr>
              <a:t>Financial Performance</a:t>
            </a:r>
          </a:p>
        </p:txBody>
      </p:sp>
      <p:sp>
        <p:nvSpPr>
          <p:cNvPr id="48132" name="TextBox 27">
            <a:extLst>
              <a:ext uri="{FF2B5EF4-FFF2-40B4-BE49-F238E27FC236}">
                <a16:creationId xmlns:a16="http://schemas.microsoft.com/office/drawing/2014/main" id="{E6F3CA7C-3EF1-4249-BB93-DF673284EC40}"/>
              </a:ext>
            </a:extLst>
          </p:cNvPr>
          <p:cNvSpPr txBox="1">
            <a:spLocks noChangeArrowheads="1"/>
          </p:cNvSpPr>
          <p:nvPr/>
        </p:nvSpPr>
        <p:spPr bwMode="auto">
          <a:xfrm>
            <a:off x="954088" y="1414759"/>
            <a:ext cx="2269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tx1"/>
                </a:solidFill>
                <a:latin typeface="+mn-lt"/>
              </a:rPr>
              <a:t>Annual Revenue</a:t>
            </a:r>
          </a:p>
        </p:txBody>
      </p:sp>
      <p:graphicFrame>
        <p:nvGraphicFramePr>
          <p:cNvPr id="5" name="Chart 29">
            <a:extLst>
              <a:ext uri="{FF2B5EF4-FFF2-40B4-BE49-F238E27FC236}">
                <a16:creationId xmlns:a16="http://schemas.microsoft.com/office/drawing/2014/main" id="{80944CD1-2BF8-544C-9200-AC66942DD3C1}"/>
              </a:ext>
            </a:extLst>
          </p:cNvPr>
          <p:cNvGraphicFramePr>
            <a:graphicFrameLocks/>
          </p:cNvGraphicFramePr>
          <p:nvPr>
            <p:extLst>
              <p:ext uri="{D42A27DB-BD31-4B8C-83A1-F6EECF244321}">
                <p14:modId xmlns:p14="http://schemas.microsoft.com/office/powerpoint/2010/main" val="1024876134"/>
              </p:ext>
            </p:extLst>
          </p:nvPr>
        </p:nvGraphicFramePr>
        <p:xfrm>
          <a:off x="969963" y="1984375"/>
          <a:ext cx="4911725" cy="1979613"/>
        </p:xfrm>
        <a:graphic>
          <a:graphicData uri="http://schemas.openxmlformats.org/drawingml/2006/chart">
            <c:chart xmlns:c="http://schemas.openxmlformats.org/drawingml/2006/chart" xmlns:r="http://schemas.openxmlformats.org/officeDocument/2006/relationships" r:id="rId3"/>
          </a:graphicData>
        </a:graphic>
      </p:graphicFrame>
      <p:sp>
        <p:nvSpPr>
          <p:cNvPr id="48134" name="TextBox 30">
            <a:extLst>
              <a:ext uri="{FF2B5EF4-FFF2-40B4-BE49-F238E27FC236}">
                <a16:creationId xmlns:a16="http://schemas.microsoft.com/office/drawing/2014/main" id="{AD27175C-B936-F441-8C9A-4F70BFA956AE}"/>
              </a:ext>
            </a:extLst>
          </p:cNvPr>
          <p:cNvSpPr txBox="1">
            <a:spLocks noChangeArrowheads="1"/>
          </p:cNvSpPr>
          <p:nvPr/>
        </p:nvSpPr>
        <p:spPr bwMode="auto">
          <a:xfrm>
            <a:off x="954088" y="4070290"/>
            <a:ext cx="2673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tx1"/>
                </a:solidFill>
                <a:latin typeface="+mn-lt"/>
              </a:rPr>
              <a:t>Annual Adj. EBITDA</a:t>
            </a:r>
          </a:p>
        </p:txBody>
      </p:sp>
      <p:graphicFrame>
        <p:nvGraphicFramePr>
          <p:cNvPr id="3" name="Chart 31">
            <a:extLst>
              <a:ext uri="{FF2B5EF4-FFF2-40B4-BE49-F238E27FC236}">
                <a16:creationId xmlns:a16="http://schemas.microsoft.com/office/drawing/2014/main" id="{C13AD317-DE82-4C43-A572-7EF958BCA21F}"/>
              </a:ext>
            </a:extLst>
          </p:cNvPr>
          <p:cNvGraphicFramePr>
            <a:graphicFrameLocks/>
          </p:cNvGraphicFramePr>
          <p:nvPr>
            <p:extLst>
              <p:ext uri="{D42A27DB-BD31-4B8C-83A1-F6EECF244321}">
                <p14:modId xmlns:p14="http://schemas.microsoft.com/office/powerpoint/2010/main" val="3800204913"/>
              </p:ext>
            </p:extLst>
          </p:nvPr>
        </p:nvGraphicFramePr>
        <p:xfrm>
          <a:off x="954088" y="4589463"/>
          <a:ext cx="4927600" cy="2082800"/>
        </p:xfrm>
        <a:graphic>
          <a:graphicData uri="http://schemas.openxmlformats.org/drawingml/2006/chart">
            <c:chart xmlns:c="http://schemas.openxmlformats.org/drawingml/2006/chart" xmlns:r="http://schemas.openxmlformats.org/officeDocument/2006/relationships" r:id="rId4"/>
          </a:graphicData>
        </a:graphic>
      </p:graphicFrame>
      <p:sp>
        <p:nvSpPr>
          <p:cNvPr id="48136" name="TextBox 32">
            <a:extLst>
              <a:ext uri="{FF2B5EF4-FFF2-40B4-BE49-F238E27FC236}">
                <a16:creationId xmlns:a16="http://schemas.microsoft.com/office/drawing/2014/main" id="{F0B4C780-6634-8B41-AFE5-E972314BB3EA}"/>
              </a:ext>
            </a:extLst>
          </p:cNvPr>
          <p:cNvSpPr txBox="1">
            <a:spLocks noChangeArrowheads="1"/>
          </p:cNvSpPr>
          <p:nvPr/>
        </p:nvSpPr>
        <p:spPr bwMode="auto">
          <a:xfrm>
            <a:off x="6559550" y="1428750"/>
            <a:ext cx="2587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tx1"/>
                </a:solidFill>
                <a:latin typeface="+mn-lt"/>
              </a:rPr>
              <a:t>Quarterly Revenue</a:t>
            </a:r>
          </a:p>
        </p:txBody>
      </p:sp>
      <p:graphicFrame>
        <p:nvGraphicFramePr>
          <p:cNvPr id="2" name="Chart 33">
            <a:extLst>
              <a:ext uri="{FF2B5EF4-FFF2-40B4-BE49-F238E27FC236}">
                <a16:creationId xmlns:a16="http://schemas.microsoft.com/office/drawing/2014/main" id="{9BBC7B46-BD65-E946-8F00-01F8852DD556}"/>
              </a:ext>
            </a:extLst>
          </p:cNvPr>
          <p:cNvGraphicFramePr>
            <a:graphicFrameLocks/>
          </p:cNvGraphicFramePr>
          <p:nvPr>
            <p:extLst>
              <p:ext uri="{D42A27DB-BD31-4B8C-83A1-F6EECF244321}">
                <p14:modId xmlns:p14="http://schemas.microsoft.com/office/powerpoint/2010/main" val="3113145414"/>
              </p:ext>
            </p:extLst>
          </p:nvPr>
        </p:nvGraphicFramePr>
        <p:xfrm>
          <a:off x="6559550" y="1905000"/>
          <a:ext cx="5002213" cy="2019300"/>
        </p:xfrm>
        <a:graphic>
          <a:graphicData uri="http://schemas.openxmlformats.org/drawingml/2006/chart">
            <c:chart xmlns:c="http://schemas.openxmlformats.org/drawingml/2006/chart" xmlns:r="http://schemas.openxmlformats.org/officeDocument/2006/relationships" r:id="rId5"/>
          </a:graphicData>
        </a:graphic>
      </p:graphicFrame>
      <p:sp>
        <p:nvSpPr>
          <p:cNvPr id="48138" name="TextBox 34">
            <a:extLst>
              <a:ext uri="{FF2B5EF4-FFF2-40B4-BE49-F238E27FC236}">
                <a16:creationId xmlns:a16="http://schemas.microsoft.com/office/drawing/2014/main" id="{74763841-6521-4045-B3F1-09A1388CD388}"/>
              </a:ext>
            </a:extLst>
          </p:cNvPr>
          <p:cNvSpPr txBox="1">
            <a:spLocks noChangeArrowheads="1"/>
          </p:cNvSpPr>
          <p:nvPr/>
        </p:nvSpPr>
        <p:spPr bwMode="auto">
          <a:xfrm>
            <a:off x="6559550" y="4085625"/>
            <a:ext cx="2991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tx1"/>
                </a:solidFill>
                <a:latin typeface="+mn-lt"/>
              </a:rPr>
              <a:t>Quarterly Adj. EBITDA</a:t>
            </a:r>
          </a:p>
        </p:txBody>
      </p:sp>
      <p:graphicFrame>
        <p:nvGraphicFramePr>
          <p:cNvPr id="4" name="Chart 35">
            <a:extLst>
              <a:ext uri="{FF2B5EF4-FFF2-40B4-BE49-F238E27FC236}">
                <a16:creationId xmlns:a16="http://schemas.microsoft.com/office/drawing/2014/main" id="{DAEF2CE0-64C7-7449-BDEF-61089A1AF110}"/>
              </a:ext>
            </a:extLst>
          </p:cNvPr>
          <p:cNvGraphicFramePr>
            <a:graphicFrameLocks/>
          </p:cNvGraphicFramePr>
          <p:nvPr>
            <p:extLst>
              <p:ext uri="{D42A27DB-BD31-4B8C-83A1-F6EECF244321}">
                <p14:modId xmlns:p14="http://schemas.microsoft.com/office/powerpoint/2010/main" val="1575675466"/>
              </p:ext>
            </p:extLst>
          </p:nvPr>
        </p:nvGraphicFramePr>
        <p:xfrm>
          <a:off x="6646862" y="4589464"/>
          <a:ext cx="4706937" cy="2222500"/>
        </p:xfrm>
        <a:graphic>
          <a:graphicData uri="http://schemas.openxmlformats.org/drawingml/2006/chart">
            <c:chart xmlns:c="http://schemas.openxmlformats.org/drawingml/2006/chart" xmlns:r="http://schemas.openxmlformats.org/officeDocument/2006/relationships" r:id="rId6"/>
          </a:graphicData>
        </a:graphic>
      </p:graphicFrame>
      <p:cxnSp>
        <p:nvCxnSpPr>
          <p:cNvPr id="6" name="Straight Connector 5">
            <a:extLst>
              <a:ext uri="{FF2B5EF4-FFF2-40B4-BE49-F238E27FC236}">
                <a16:creationId xmlns:a16="http://schemas.microsoft.com/office/drawing/2014/main" id="{D43E3D34-D0B0-B747-AD40-AF1AC8074E8B}"/>
              </a:ext>
            </a:extLst>
          </p:cNvPr>
          <p:cNvCxnSpPr/>
          <p:nvPr/>
        </p:nvCxnSpPr>
        <p:spPr>
          <a:xfrm>
            <a:off x="969963" y="1798638"/>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B50B300-495C-F34E-A629-E4D3C6878116}"/>
              </a:ext>
            </a:extLst>
          </p:cNvPr>
          <p:cNvCxnSpPr/>
          <p:nvPr/>
        </p:nvCxnSpPr>
        <p:spPr>
          <a:xfrm>
            <a:off x="969963" y="4492625"/>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41A3B-2387-6A46-AF87-E904CA437F25}"/>
              </a:ext>
            </a:extLst>
          </p:cNvPr>
          <p:cNvCxnSpPr/>
          <p:nvPr/>
        </p:nvCxnSpPr>
        <p:spPr>
          <a:xfrm>
            <a:off x="6646863" y="1812925"/>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AB24E1-06E1-F54A-89A3-035D0600090A}"/>
              </a:ext>
            </a:extLst>
          </p:cNvPr>
          <p:cNvCxnSpPr/>
          <p:nvPr/>
        </p:nvCxnSpPr>
        <p:spPr>
          <a:xfrm>
            <a:off x="6646863" y="4492625"/>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24">
            <a:extLst>
              <a:ext uri="{FF2B5EF4-FFF2-40B4-BE49-F238E27FC236}">
                <a16:creationId xmlns:a16="http://schemas.microsoft.com/office/drawing/2014/main" id="{AA15F9BD-7024-4B3C-989C-97B7F241BEE5}"/>
              </a:ext>
            </a:extLst>
          </p:cNvPr>
          <p:cNvSpPr txBox="1">
            <a:spLocks noChangeArrowheads="1"/>
          </p:cNvSpPr>
          <p:nvPr/>
        </p:nvSpPr>
        <p:spPr bwMode="auto">
          <a:xfrm>
            <a:off x="838200" y="6623306"/>
            <a:ext cx="76696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900" dirty="0">
                <a:solidFill>
                  <a:schemeClr val="tx1"/>
                </a:solidFill>
                <a:latin typeface="+mn-lt"/>
              </a:rPr>
              <a:t>*FY 2020 includes large project work for 2020 Census, excluded in other years</a:t>
            </a:r>
          </a:p>
        </p:txBody>
      </p:sp>
    </p:spTree>
    <p:extLst>
      <p:ext uri="{BB962C8B-B14F-4D97-AF65-F5344CB8AC3E}">
        <p14:creationId xmlns:p14="http://schemas.microsoft.com/office/powerpoint/2010/main" val="278785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0" descr="A person using a computer sitting on top of a table&#10;&#10;Description automatically generated">
            <a:extLst>
              <a:ext uri="{FF2B5EF4-FFF2-40B4-BE49-F238E27FC236}">
                <a16:creationId xmlns:a16="http://schemas.microsoft.com/office/drawing/2014/main" id="{55E24621-F0DA-F342-B085-2BC1FDF931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410DAA5-DD4D-2541-9DFF-854128933C8E}"/>
              </a:ext>
            </a:extLst>
          </p:cNvPr>
          <p:cNvSpPr/>
          <p:nvPr/>
        </p:nvSpPr>
        <p:spPr>
          <a:xfrm>
            <a:off x="0" y="3175"/>
            <a:ext cx="12192000" cy="6858000"/>
          </a:xfrm>
          <a:prstGeom prst="rect">
            <a:avLst/>
          </a:prstGeom>
          <a:gradFill flip="none" rotWithShape="1">
            <a:gsLst>
              <a:gs pos="100000">
                <a:schemeClr val="accent1">
                  <a:alpha val="91000"/>
                </a:schemeClr>
              </a:gs>
              <a:gs pos="3000">
                <a:schemeClr val="accent1">
                  <a:alpha val="87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181" name="Title 1">
            <a:extLst>
              <a:ext uri="{FF2B5EF4-FFF2-40B4-BE49-F238E27FC236}">
                <a16:creationId xmlns:a16="http://schemas.microsoft.com/office/drawing/2014/main" id="{55EEC3CE-99A4-5749-897E-C70468003FB3}"/>
              </a:ext>
            </a:extLst>
          </p:cNvPr>
          <p:cNvSpPr>
            <a:spLocks noGrp="1"/>
          </p:cNvSpPr>
          <p:nvPr>
            <p:ph type="title"/>
          </p:nvPr>
        </p:nvSpPr>
        <p:spPr/>
        <p:txBody>
          <a:bodyPr/>
          <a:lstStyle/>
          <a:p>
            <a:pPr eaLnBrk="1" hangingPunct="1"/>
            <a:r>
              <a:rPr lang="en-US" altLang="en-US" dirty="0">
                <a:solidFill>
                  <a:schemeClr val="bg1"/>
                </a:solidFill>
                <a:latin typeface="+mn-lt"/>
              </a:rPr>
              <a:t>Key Investment Highlights</a:t>
            </a:r>
          </a:p>
        </p:txBody>
      </p:sp>
      <p:cxnSp>
        <p:nvCxnSpPr>
          <p:cNvPr id="3" name="Straight Connector 2">
            <a:extLst>
              <a:ext uri="{FF2B5EF4-FFF2-40B4-BE49-F238E27FC236}">
                <a16:creationId xmlns:a16="http://schemas.microsoft.com/office/drawing/2014/main" id="{3E992DD8-8DDD-634A-B236-A4EB69E298D8}"/>
              </a:ext>
            </a:extLst>
          </p:cNvPr>
          <p:cNvCxnSpPr>
            <a:cxnSpLocks/>
          </p:cNvCxnSpPr>
          <p:nvPr/>
        </p:nvCxnSpPr>
        <p:spPr>
          <a:xfrm>
            <a:off x="952500" y="515938"/>
            <a:ext cx="10401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183" name="TextBox 11">
            <a:extLst>
              <a:ext uri="{FF2B5EF4-FFF2-40B4-BE49-F238E27FC236}">
                <a16:creationId xmlns:a16="http://schemas.microsoft.com/office/drawing/2014/main" id="{F630A0DB-371A-8D40-B5E5-2B2AF56F8B2A}"/>
              </a:ext>
            </a:extLst>
          </p:cNvPr>
          <p:cNvSpPr txBox="1">
            <a:spLocks noChangeArrowheads="1"/>
          </p:cNvSpPr>
          <p:nvPr/>
        </p:nvSpPr>
        <p:spPr bwMode="auto">
          <a:xfrm>
            <a:off x="8458200" y="3856038"/>
            <a:ext cx="2782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6400" b="1" dirty="0">
                <a:solidFill>
                  <a:schemeClr val="bg1"/>
                </a:solidFill>
                <a:latin typeface="+mn-lt"/>
              </a:rPr>
              <a:t>$23B</a:t>
            </a:r>
          </a:p>
        </p:txBody>
      </p:sp>
      <p:sp>
        <p:nvSpPr>
          <p:cNvPr id="50184" name="TextBox 12">
            <a:extLst>
              <a:ext uri="{FF2B5EF4-FFF2-40B4-BE49-F238E27FC236}">
                <a16:creationId xmlns:a16="http://schemas.microsoft.com/office/drawing/2014/main" id="{352D16D2-185E-8440-91C1-D52303608D33}"/>
              </a:ext>
            </a:extLst>
          </p:cNvPr>
          <p:cNvSpPr txBox="1">
            <a:spLocks noChangeArrowheads="1"/>
          </p:cNvSpPr>
          <p:nvPr/>
        </p:nvSpPr>
        <p:spPr bwMode="auto">
          <a:xfrm>
            <a:off x="8564563" y="4867275"/>
            <a:ext cx="31321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mn-lt"/>
              </a:rPr>
              <a:t>Addressable market with compelling tailwinds and room to expand</a:t>
            </a:r>
          </a:p>
        </p:txBody>
      </p:sp>
      <p:sp>
        <p:nvSpPr>
          <p:cNvPr id="50185" name="TextBox 13">
            <a:extLst>
              <a:ext uri="{FF2B5EF4-FFF2-40B4-BE49-F238E27FC236}">
                <a16:creationId xmlns:a16="http://schemas.microsoft.com/office/drawing/2014/main" id="{0A156CFB-54A7-574A-8391-671329746F2D}"/>
              </a:ext>
            </a:extLst>
          </p:cNvPr>
          <p:cNvSpPr txBox="1">
            <a:spLocks noChangeArrowheads="1"/>
          </p:cNvSpPr>
          <p:nvPr/>
        </p:nvSpPr>
        <p:spPr bwMode="auto">
          <a:xfrm>
            <a:off x="4879975" y="4065588"/>
            <a:ext cx="24542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6400" b="1" dirty="0">
                <a:solidFill>
                  <a:schemeClr val="bg1"/>
                </a:solidFill>
                <a:latin typeface="+mn-lt"/>
              </a:rPr>
              <a:t>95%</a:t>
            </a:r>
          </a:p>
        </p:txBody>
      </p:sp>
      <p:sp>
        <p:nvSpPr>
          <p:cNvPr id="50186" name="TextBox 14">
            <a:extLst>
              <a:ext uri="{FF2B5EF4-FFF2-40B4-BE49-F238E27FC236}">
                <a16:creationId xmlns:a16="http://schemas.microsoft.com/office/drawing/2014/main" id="{6FB8F42B-6B0C-0D41-92A1-45C2895FC8CF}"/>
              </a:ext>
            </a:extLst>
          </p:cNvPr>
          <p:cNvSpPr txBox="1">
            <a:spLocks noChangeArrowheads="1"/>
          </p:cNvSpPr>
          <p:nvPr/>
        </p:nvSpPr>
        <p:spPr bwMode="auto">
          <a:xfrm>
            <a:off x="4879975" y="5076825"/>
            <a:ext cx="278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mn-lt"/>
              </a:rPr>
              <a:t>Recurring managed services revenues</a:t>
            </a:r>
          </a:p>
        </p:txBody>
      </p:sp>
      <p:sp>
        <p:nvSpPr>
          <p:cNvPr id="50187" name="TextBox 17">
            <a:extLst>
              <a:ext uri="{FF2B5EF4-FFF2-40B4-BE49-F238E27FC236}">
                <a16:creationId xmlns:a16="http://schemas.microsoft.com/office/drawing/2014/main" id="{48E51F7B-4223-1841-8156-57250C725CEB}"/>
              </a:ext>
            </a:extLst>
          </p:cNvPr>
          <p:cNvSpPr txBox="1">
            <a:spLocks noChangeArrowheads="1"/>
          </p:cNvSpPr>
          <p:nvPr/>
        </p:nvSpPr>
        <p:spPr bwMode="auto">
          <a:xfrm>
            <a:off x="801688" y="2616200"/>
            <a:ext cx="28098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mn-lt"/>
              </a:rPr>
              <a:t>Proven management team executing on growth strategy</a:t>
            </a:r>
          </a:p>
          <a:p>
            <a:pPr eaLnBrk="1" hangingPunct="1">
              <a:lnSpc>
                <a:spcPct val="100000"/>
              </a:lnSpc>
              <a:spcBef>
                <a:spcPct val="0"/>
              </a:spcBef>
              <a:buFontTx/>
              <a:buNone/>
            </a:pPr>
            <a:endParaRPr lang="en-US" altLang="en-US" sz="2000" dirty="0">
              <a:solidFill>
                <a:schemeClr val="bg1"/>
              </a:solidFill>
              <a:latin typeface="Avenir Next Medium" panose="020B0503020202020204" pitchFamily="34" charset="0"/>
            </a:endParaRPr>
          </a:p>
        </p:txBody>
      </p:sp>
      <p:sp>
        <p:nvSpPr>
          <p:cNvPr id="50188" name="TextBox 18">
            <a:extLst>
              <a:ext uri="{FF2B5EF4-FFF2-40B4-BE49-F238E27FC236}">
                <a16:creationId xmlns:a16="http://schemas.microsoft.com/office/drawing/2014/main" id="{19A440DD-D54F-C44A-8934-F5FEEB910E88}"/>
              </a:ext>
            </a:extLst>
          </p:cNvPr>
          <p:cNvSpPr txBox="1">
            <a:spLocks noChangeArrowheads="1"/>
          </p:cNvSpPr>
          <p:nvPr/>
        </p:nvSpPr>
        <p:spPr bwMode="auto">
          <a:xfrm>
            <a:off x="774700" y="4875213"/>
            <a:ext cx="28098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mn-lt"/>
              </a:rPr>
              <a:t>The most trusted MMS provider to the federal government</a:t>
            </a:r>
          </a:p>
          <a:p>
            <a:pPr eaLnBrk="1" hangingPunct="1">
              <a:lnSpc>
                <a:spcPct val="100000"/>
              </a:lnSpc>
              <a:spcBef>
                <a:spcPct val="0"/>
              </a:spcBef>
              <a:buFontTx/>
              <a:buNone/>
            </a:pPr>
            <a:endParaRPr lang="en-US" altLang="en-US" sz="2000" dirty="0">
              <a:solidFill>
                <a:schemeClr val="bg1"/>
              </a:solidFill>
              <a:latin typeface="Avenir Next Medium" panose="020B0503020202020204" pitchFamily="34" charset="0"/>
            </a:endParaRPr>
          </a:p>
        </p:txBody>
      </p:sp>
      <p:sp>
        <p:nvSpPr>
          <p:cNvPr id="50189" name="TextBox 19">
            <a:extLst>
              <a:ext uri="{FF2B5EF4-FFF2-40B4-BE49-F238E27FC236}">
                <a16:creationId xmlns:a16="http://schemas.microsoft.com/office/drawing/2014/main" id="{DF82C843-F530-2D47-96FC-7C2DAA83D5B8}"/>
              </a:ext>
            </a:extLst>
          </p:cNvPr>
          <p:cNvSpPr txBox="1">
            <a:spLocks noChangeArrowheads="1"/>
          </p:cNvSpPr>
          <p:nvPr/>
        </p:nvSpPr>
        <p:spPr bwMode="auto">
          <a:xfrm>
            <a:off x="8477250" y="2603500"/>
            <a:ext cx="347186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mn-lt"/>
              </a:rPr>
              <a:t>Track record of profitability and free cash flow with trend continuing</a:t>
            </a:r>
          </a:p>
          <a:p>
            <a:pPr eaLnBrk="1" hangingPunct="1">
              <a:lnSpc>
                <a:spcPct val="100000"/>
              </a:lnSpc>
              <a:spcBef>
                <a:spcPct val="0"/>
              </a:spcBef>
              <a:buFontTx/>
              <a:buNone/>
            </a:pPr>
            <a:endParaRPr lang="en-US" altLang="en-US" sz="2000" dirty="0">
              <a:solidFill>
                <a:schemeClr val="bg1"/>
              </a:solidFill>
              <a:latin typeface="Avenir Next Medium" panose="020B0503020202020204" pitchFamily="34" charset="0"/>
            </a:endParaRPr>
          </a:p>
        </p:txBody>
      </p:sp>
      <p:pic>
        <p:nvPicPr>
          <p:cNvPr id="50190" name="Picture 22">
            <a:extLst>
              <a:ext uri="{FF2B5EF4-FFF2-40B4-BE49-F238E27FC236}">
                <a16:creationId xmlns:a16="http://schemas.microsoft.com/office/drawing/2014/main" id="{577220B1-FED6-BC4C-ABFA-15EE7B890BC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83163" y="1890713"/>
            <a:ext cx="57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25">
            <a:extLst>
              <a:ext uri="{FF2B5EF4-FFF2-40B4-BE49-F238E27FC236}">
                <a16:creationId xmlns:a16="http://schemas.microsoft.com/office/drawing/2014/main" id="{A5F5F789-B526-8D43-A110-7385D4FB233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82650" y="4189413"/>
            <a:ext cx="7985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26">
            <a:extLst>
              <a:ext uri="{FF2B5EF4-FFF2-40B4-BE49-F238E27FC236}">
                <a16:creationId xmlns:a16="http://schemas.microsoft.com/office/drawing/2014/main" id="{77828509-C293-9C4B-B903-798A8B29485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518525" y="1893888"/>
            <a:ext cx="9413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Graphic 3" descr="Meeting">
            <a:extLst>
              <a:ext uri="{FF2B5EF4-FFF2-40B4-BE49-F238E27FC236}">
                <a16:creationId xmlns:a16="http://schemas.microsoft.com/office/drawing/2014/main" id="{4E0DDCFA-F741-6941-B84D-291F401F60F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1688" y="1731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4" name="TextBox 18">
            <a:extLst>
              <a:ext uri="{FF2B5EF4-FFF2-40B4-BE49-F238E27FC236}">
                <a16:creationId xmlns:a16="http://schemas.microsoft.com/office/drawing/2014/main" id="{3F76117C-40C0-E840-BFDD-E472E1055FC5}"/>
              </a:ext>
            </a:extLst>
          </p:cNvPr>
          <p:cNvSpPr txBox="1">
            <a:spLocks noChangeArrowheads="1"/>
          </p:cNvSpPr>
          <p:nvPr/>
        </p:nvSpPr>
        <p:spPr bwMode="auto">
          <a:xfrm>
            <a:off x="4879975" y="2613025"/>
            <a:ext cx="28098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chemeClr val="bg1"/>
                </a:solidFill>
                <a:latin typeface="+mn-lt"/>
              </a:rPr>
              <a:t>Topline growth with 21% CAGR since 2017</a:t>
            </a:r>
          </a:p>
          <a:p>
            <a:pPr eaLnBrk="1" hangingPunct="1">
              <a:lnSpc>
                <a:spcPct val="100000"/>
              </a:lnSpc>
              <a:spcBef>
                <a:spcPct val="0"/>
              </a:spcBef>
              <a:buFontTx/>
              <a:buNone/>
            </a:pPr>
            <a:endParaRPr lang="en-US" altLang="en-US" sz="2000" dirty="0">
              <a:solidFill>
                <a:schemeClr val="bg1"/>
              </a:solidFill>
              <a:latin typeface="Avenir Next Medium" panose="020B0503020202020204" pitchFamily="34" charset="0"/>
            </a:endParaRPr>
          </a:p>
        </p:txBody>
      </p:sp>
      <p:sp>
        <p:nvSpPr>
          <p:cNvPr id="2" name="Slide Number Placeholder 1">
            <a:extLst>
              <a:ext uri="{FF2B5EF4-FFF2-40B4-BE49-F238E27FC236}">
                <a16:creationId xmlns:a16="http://schemas.microsoft.com/office/drawing/2014/main" id="{A91A94AE-5DD1-4D18-A8A7-2D333E61E331}"/>
              </a:ext>
            </a:extLst>
          </p:cNvPr>
          <p:cNvSpPr>
            <a:spLocks noGrp="1"/>
          </p:cNvSpPr>
          <p:nvPr>
            <p:ph type="sldNum" sz="quarter" idx="12"/>
          </p:nvPr>
        </p:nvSpPr>
        <p:spPr/>
        <p:txBody>
          <a:bodyPr/>
          <a:lstStyle/>
          <a:p>
            <a:pPr>
              <a:defRPr/>
            </a:pPr>
            <a:fld id="{7E8D4DF3-3BE5-BB41-BBCA-003790928BA2}"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C61C773-9EC3-184B-8582-4303013CF66F}"/>
              </a:ext>
            </a:extLst>
          </p:cNvPr>
          <p:cNvSpPr>
            <a:spLocks noGrp="1"/>
          </p:cNvSpPr>
          <p:nvPr>
            <p:ph type="title"/>
          </p:nvPr>
        </p:nvSpPr>
        <p:spPr/>
        <p:txBody>
          <a:bodyPr/>
          <a:lstStyle/>
          <a:p>
            <a:pPr eaLnBrk="1" hangingPunct="1"/>
            <a:r>
              <a:rPr lang="en-US" altLang="en-US" dirty="0">
                <a:latin typeface="+mn-lt"/>
              </a:rPr>
              <a:t>Safe Harbor Statement</a:t>
            </a:r>
          </a:p>
        </p:txBody>
      </p:sp>
      <p:sp>
        <p:nvSpPr>
          <p:cNvPr id="16386" name="Content Placeholder 2">
            <a:extLst>
              <a:ext uri="{FF2B5EF4-FFF2-40B4-BE49-F238E27FC236}">
                <a16:creationId xmlns:a16="http://schemas.microsoft.com/office/drawing/2014/main" id="{993B0D1D-EE32-164A-8EE4-6BFB5EBF8A2C}"/>
              </a:ext>
            </a:extLst>
          </p:cNvPr>
          <p:cNvSpPr>
            <a:spLocks noGrp="1"/>
          </p:cNvSpPr>
          <p:nvPr>
            <p:ph idx="1"/>
          </p:nvPr>
        </p:nvSpPr>
        <p:spPr/>
        <p:txBody>
          <a:bodyPr/>
          <a:lstStyle/>
          <a:p>
            <a:pPr marL="0" indent="0" eaLnBrk="1" hangingPunct="1">
              <a:lnSpc>
                <a:spcPct val="100000"/>
              </a:lnSpc>
              <a:buFont typeface="Arial" panose="020B0604020202020204" pitchFamily="34" charset="0"/>
              <a:buNone/>
            </a:pPr>
            <a:r>
              <a:rPr lang="en-US" altLang="en-US" sz="1600" dirty="0"/>
              <a:t>This presentation may contain forward-looking information within the meaning of Section 21E of the Securities Exchange Act of 1934, as amended (the Exchange Act), including all statements that are not statements of historical fact regarding the intent, belief or current expectations of the company, its directors or its officers with respect to, among other things: (i) the Company's financing plans; (ii) trends affecting the Company's financial condition or results of operations; (iii) the company's growth strategy and operating strategy; (iv) the Company's ability to achieve profitability and positive cash flows; (v) the Company's ability to raise additional capital on favorable terms or at all; (vii) the Company's ability to gain market acceptance for its products and (viii) the risk factors disclosed in the Company's periodic reports filed with the SEC. The words "may," "would," "will," "expect," "estimate," "anticipate," "believe," "intend" and similar expressions and variations thereof are intended to identify forward-looking statements. Investors are cautioned that any such forward-looking statements are not guarantees of future performance and involve risks and uncertainties, many of which are beyond the company's ability to control, and that actual results may differ materially from those projected in the forward-looking statements as a result of various factors including the risk factors disclosed in the Company's Annual Report on Form 10-K for the year ended December 31, 2020, filed with the SEC on March 23, 2021.</a:t>
            </a:r>
          </a:p>
        </p:txBody>
      </p:sp>
      <p:sp>
        <p:nvSpPr>
          <p:cNvPr id="2" name="Slide Number Placeholder 1">
            <a:extLst>
              <a:ext uri="{FF2B5EF4-FFF2-40B4-BE49-F238E27FC236}">
                <a16:creationId xmlns:a16="http://schemas.microsoft.com/office/drawing/2014/main" id="{684AD6B3-E642-4E4F-A02D-796FDD7E21F6}"/>
              </a:ext>
            </a:extLst>
          </p:cNvPr>
          <p:cNvSpPr>
            <a:spLocks noGrp="1"/>
          </p:cNvSpPr>
          <p:nvPr>
            <p:ph type="sldNum" sz="quarter" idx="12"/>
          </p:nvPr>
        </p:nvSpPr>
        <p:spPr/>
        <p:txBody>
          <a:bodyPr/>
          <a:lstStyle/>
          <a:p>
            <a:pPr>
              <a:defRPr/>
            </a:pPr>
            <a:fld id="{B81C822A-10E9-E34A-AF8E-EC4A927BFEC3}" type="slidenum">
              <a:rPr lang="en-US" altLang="en-US" smtClean="0"/>
              <a:pPr>
                <a:defRPr/>
              </a:pPr>
              <a:t>2</a:t>
            </a:fld>
            <a:endParaRPr lang="en-US" altLang="en-US" dirty="0"/>
          </a:p>
        </p:txBody>
      </p:sp>
    </p:spTree>
    <p:extLst>
      <p:ext uri="{BB962C8B-B14F-4D97-AF65-F5344CB8AC3E}">
        <p14:creationId xmlns:p14="http://schemas.microsoft.com/office/powerpoint/2010/main" val="369078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1" name="Picture 8" descr="A hand holding a video game remote control&#10;&#10;Description automatically generated">
            <a:extLst>
              <a:ext uri="{FF2B5EF4-FFF2-40B4-BE49-F238E27FC236}">
                <a16:creationId xmlns:a16="http://schemas.microsoft.com/office/drawing/2014/main" id="{26B9A45B-795A-B740-91D9-23819B3DBA8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6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01E1A4F-1533-FB42-8AA2-9F77ED3DB827}"/>
              </a:ext>
            </a:extLst>
          </p:cNvPr>
          <p:cNvSpPr/>
          <p:nvPr/>
        </p:nvSpPr>
        <p:spPr>
          <a:xfrm>
            <a:off x="0" y="0"/>
            <a:ext cx="4562168" cy="6858000"/>
          </a:xfrm>
          <a:prstGeom prst="rect">
            <a:avLst/>
          </a:prstGeom>
          <a:gradFill flip="none" rotWithShape="1">
            <a:gsLst>
              <a:gs pos="100000">
                <a:schemeClr val="accent1">
                  <a:alpha val="48000"/>
                </a:schemeClr>
              </a:gs>
              <a:gs pos="3000">
                <a:schemeClr val="accent1">
                  <a:alpha val="87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205" name="Title 1">
            <a:extLst>
              <a:ext uri="{FF2B5EF4-FFF2-40B4-BE49-F238E27FC236}">
                <a16:creationId xmlns:a16="http://schemas.microsoft.com/office/drawing/2014/main" id="{D7E0DEC6-FE0D-244A-920E-9661A7A6E094}"/>
              </a:ext>
            </a:extLst>
          </p:cNvPr>
          <p:cNvSpPr>
            <a:spLocks noGrp="1"/>
          </p:cNvSpPr>
          <p:nvPr>
            <p:ph type="title"/>
          </p:nvPr>
        </p:nvSpPr>
        <p:spPr/>
        <p:txBody>
          <a:bodyPr/>
          <a:lstStyle/>
          <a:p>
            <a:pPr eaLnBrk="1" hangingPunct="1"/>
            <a:r>
              <a:rPr lang="en-US" altLang="en-US" dirty="0">
                <a:solidFill>
                  <a:schemeClr val="bg1"/>
                </a:solidFill>
                <a:latin typeface="+mn-lt"/>
              </a:rPr>
              <a:t>Thank You! </a:t>
            </a:r>
            <a:r>
              <a:rPr lang="en-US" altLang="en-US" dirty="0">
                <a:solidFill>
                  <a:schemeClr val="tx1"/>
                </a:solidFill>
                <a:latin typeface="+mn-lt"/>
              </a:rPr>
              <a:t>	</a:t>
            </a:r>
          </a:p>
        </p:txBody>
      </p:sp>
      <p:sp>
        <p:nvSpPr>
          <p:cNvPr id="51206" name="Content Placeholder 2">
            <a:extLst>
              <a:ext uri="{FF2B5EF4-FFF2-40B4-BE49-F238E27FC236}">
                <a16:creationId xmlns:a16="http://schemas.microsoft.com/office/drawing/2014/main" id="{88AE8AAC-62AD-B64A-A328-47A8C437FAF5}"/>
              </a:ext>
            </a:extLst>
          </p:cNvPr>
          <p:cNvSpPr>
            <a:spLocks noGrp="1"/>
          </p:cNvSpPr>
          <p:nvPr>
            <p:ph idx="1"/>
          </p:nvPr>
        </p:nvSpPr>
        <p:spPr>
          <a:xfrm>
            <a:off x="4562168" y="1539873"/>
            <a:ext cx="7629832" cy="4776787"/>
          </a:xfrm>
        </p:spPr>
        <p:txBody>
          <a:bodyPr/>
          <a:lstStyle/>
          <a:p>
            <a:pPr marL="0" indent="0" eaLnBrk="1" hangingPunct="1">
              <a:lnSpc>
                <a:spcPct val="100000"/>
              </a:lnSpc>
              <a:spcBef>
                <a:spcPct val="0"/>
              </a:spcBef>
              <a:buFont typeface="Arial" panose="020B0604020202020204" pitchFamily="34" charset="0"/>
              <a:buNone/>
            </a:pPr>
            <a:r>
              <a:rPr lang="en-US" altLang="en-US" b="1" dirty="0">
                <a:solidFill>
                  <a:schemeClr val="tx1"/>
                </a:solidFill>
              </a:rPr>
              <a:t>WIDEPOINT CORPORATE HEADQUARTERS</a:t>
            </a:r>
            <a:br>
              <a:rPr lang="en-US" altLang="en-US" dirty="0">
                <a:solidFill>
                  <a:schemeClr val="tx1"/>
                </a:solidFill>
              </a:rPr>
            </a:br>
            <a:r>
              <a:rPr lang="en-US" altLang="en-US" dirty="0">
                <a:solidFill>
                  <a:schemeClr val="tx1"/>
                </a:solidFill>
              </a:rPr>
              <a:t>11250 Waples Mill Road</a:t>
            </a:r>
          </a:p>
          <a:p>
            <a:pPr marL="0" indent="0" eaLnBrk="1" hangingPunct="1">
              <a:lnSpc>
                <a:spcPct val="100000"/>
              </a:lnSpc>
              <a:spcBef>
                <a:spcPct val="0"/>
              </a:spcBef>
              <a:buFont typeface="Arial" panose="020B0604020202020204" pitchFamily="34" charset="0"/>
              <a:buNone/>
            </a:pPr>
            <a:r>
              <a:rPr lang="en-US" altLang="en-US" dirty="0">
                <a:solidFill>
                  <a:schemeClr val="tx1"/>
                </a:solidFill>
              </a:rPr>
              <a:t>South Tower, Suite 210</a:t>
            </a:r>
          </a:p>
          <a:p>
            <a:pPr marL="0" indent="0" eaLnBrk="1" hangingPunct="1">
              <a:lnSpc>
                <a:spcPct val="100000"/>
              </a:lnSpc>
              <a:spcBef>
                <a:spcPct val="0"/>
              </a:spcBef>
              <a:buFont typeface="Arial" panose="020B0604020202020204" pitchFamily="34" charset="0"/>
              <a:buNone/>
            </a:pPr>
            <a:r>
              <a:rPr lang="en-US" altLang="en-US" dirty="0">
                <a:solidFill>
                  <a:schemeClr val="tx1"/>
                </a:solidFill>
              </a:rPr>
              <a:t>Fairfax, VA 22030</a:t>
            </a:r>
            <a:br>
              <a:rPr lang="en-US" altLang="en-US" dirty="0">
                <a:solidFill>
                  <a:schemeClr val="tx1"/>
                </a:solidFill>
              </a:rPr>
            </a:br>
            <a:endParaRPr lang="en-US" altLang="en-US" dirty="0">
              <a:solidFill>
                <a:schemeClr val="tx1"/>
              </a:solidFill>
            </a:endParaRPr>
          </a:p>
          <a:p>
            <a:pPr marL="0" indent="0" eaLnBrk="1" hangingPunct="1">
              <a:lnSpc>
                <a:spcPct val="100000"/>
              </a:lnSpc>
              <a:spcBef>
                <a:spcPct val="0"/>
              </a:spcBef>
              <a:buFont typeface="Arial" panose="020B0604020202020204" pitchFamily="34" charset="0"/>
              <a:buNone/>
            </a:pPr>
            <a:r>
              <a:rPr lang="en-US" altLang="en-US" b="1" dirty="0">
                <a:solidFill>
                  <a:schemeClr val="tx1"/>
                </a:solidFill>
              </a:rPr>
              <a:t>GATEWAY INVESTOR RELATIONS</a:t>
            </a:r>
          </a:p>
          <a:p>
            <a:pPr marL="0" indent="0" eaLnBrk="1" hangingPunct="1">
              <a:lnSpc>
                <a:spcPct val="100000"/>
              </a:lnSpc>
              <a:spcBef>
                <a:spcPct val="0"/>
              </a:spcBef>
              <a:buFont typeface="Arial" panose="020B0604020202020204" pitchFamily="34" charset="0"/>
              <a:buNone/>
            </a:pPr>
            <a:r>
              <a:rPr lang="en-US" altLang="en-US" dirty="0">
                <a:solidFill>
                  <a:schemeClr val="tx1"/>
                </a:solidFill>
              </a:rPr>
              <a:t>Matt Glover and Charlie Schumacher</a:t>
            </a:r>
            <a:br>
              <a:rPr lang="en-US" altLang="en-US" dirty="0">
                <a:solidFill>
                  <a:schemeClr val="tx1"/>
                </a:solidFill>
              </a:rPr>
            </a:br>
            <a:r>
              <a:rPr lang="en-US" altLang="en-US" dirty="0">
                <a:solidFill>
                  <a:schemeClr val="tx1"/>
                </a:solidFill>
              </a:rPr>
              <a:t>(949) 574-3860</a:t>
            </a:r>
            <a:br>
              <a:rPr lang="en-US" altLang="en-US" dirty="0">
                <a:solidFill>
                  <a:schemeClr val="tx1"/>
                </a:solidFill>
              </a:rPr>
            </a:br>
            <a:r>
              <a:rPr lang="en-US" altLang="en-US" dirty="0">
                <a:solidFill>
                  <a:schemeClr val="tx1"/>
                </a:solidFill>
              </a:rPr>
              <a:t>WYY@gatewayir.com</a:t>
            </a:r>
          </a:p>
        </p:txBody>
      </p:sp>
      <p:cxnSp>
        <p:nvCxnSpPr>
          <p:cNvPr id="11" name="Straight Connector 10">
            <a:extLst>
              <a:ext uri="{FF2B5EF4-FFF2-40B4-BE49-F238E27FC236}">
                <a16:creationId xmlns:a16="http://schemas.microsoft.com/office/drawing/2014/main" id="{815145EF-386E-1442-B462-9CC432745C36}"/>
              </a:ext>
            </a:extLst>
          </p:cNvPr>
          <p:cNvCxnSpPr>
            <a:cxnSpLocks/>
          </p:cNvCxnSpPr>
          <p:nvPr/>
        </p:nvCxnSpPr>
        <p:spPr>
          <a:xfrm>
            <a:off x="952500" y="515938"/>
            <a:ext cx="10401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BA3758-100E-B549-A8E3-6D1FFE22A2EF}"/>
              </a:ext>
            </a:extLst>
          </p:cNvPr>
          <p:cNvCxnSpPr>
            <a:cxnSpLocks/>
          </p:cNvCxnSpPr>
          <p:nvPr/>
        </p:nvCxnSpPr>
        <p:spPr>
          <a:xfrm>
            <a:off x="952500" y="515938"/>
            <a:ext cx="3609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C539FD-73CD-40F0-B65F-ECE7F5A0436C}"/>
              </a:ext>
            </a:extLst>
          </p:cNvPr>
          <p:cNvSpPr txBox="1"/>
          <p:nvPr/>
        </p:nvSpPr>
        <p:spPr>
          <a:xfrm>
            <a:off x="4562168" y="640014"/>
            <a:ext cx="6001709" cy="677108"/>
          </a:xfrm>
          <a:prstGeom prst="rect">
            <a:avLst/>
          </a:prstGeom>
          <a:noFill/>
        </p:spPr>
        <p:txBody>
          <a:bodyPr wrap="square">
            <a:spAutoFit/>
          </a:bodyPr>
          <a:lstStyle/>
          <a:p>
            <a:r>
              <a:rPr lang="en-US" altLang="en-US" sz="3800" b="1" dirty="0">
                <a:solidFill>
                  <a:schemeClr val="tx1"/>
                </a:solidFill>
                <a:latin typeface="+mn-lt"/>
              </a:rPr>
              <a:t>Contact Us</a:t>
            </a:r>
            <a:endParaRPr lang="en-US" sz="3800" b="1" dirty="0">
              <a:latin typeface="+mn-lt"/>
            </a:endParaRPr>
          </a:p>
        </p:txBody>
      </p:sp>
      <p:sp>
        <p:nvSpPr>
          <p:cNvPr id="3" name="Slide Number Placeholder 2">
            <a:extLst>
              <a:ext uri="{FF2B5EF4-FFF2-40B4-BE49-F238E27FC236}">
                <a16:creationId xmlns:a16="http://schemas.microsoft.com/office/drawing/2014/main" id="{77F9FB3F-1423-4C80-B76B-EFEA78E473BB}"/>
              </a:ext>
            </a:extLst>
          </p:cNvPr>
          <p:cNvSpPr>
            <a:spLocks noGrp="1"/>
          </p:cNvSpPr>
          <p:nvPr>
            <p:ph type="sldNum" sz="quarter" idx="12"/>
          </p:nvPr>
        </p:nvSpPr>
        <p:spPr/>
        <p:txBody>
          <a:bodyPr/>
          <a:lstStyle/>
          <a:p>
            <a:pPr>
              <a:defRPr/>
            </a:pPr>
            <a:fld id="{B81C822A-10E9-E34A-AF8E-EC4A927BFEC3}" type="slidenum">
              <a:rPr lang="en-US" altLang="en-US" smtClean="0"/>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49" name="Picture 7" descr="A picture containing person, indoor, holding, hand&#10;&#10;Description automatically generated">
            <a:extLst>
              <a:ext uri="{FF2B5EF4-FFF2-40B4-BE49-F238E27FC236}">
                <a16:creationId xmlns:a16="http://schemas.microsoft.com/office/drawing/2014/main" id="{EE25F64D-67B4-3D4F-B5CD-37CB7FE4BCA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5" descr="A blurry image of a person&#10;&#10;Description automatically generated">
            <a:extLst>
              <a:ext uri="{FF2B5EF4-FFF2-40B4-BE49-F238E27FC236}">
                <a16:creationId xmlns:a16="http://schemas.microsoft.com/office/drawing/2014/main" id="{97A42AB8-4BD7-3E40-AADF-5B7A718D421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192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C94AB21-1171-CB43-959F-7F94B18EECDC}"/>
              </a:ext>
            </a:extLst>
          </p:cNvPr>
          <p:cNvSpPr/>
          <p:nvPr/>
        </p:nvSpPr>
        <p:spPr>
          <a:xfrm>
            <a:off x="3441700" y="4387850"/>
            <a:ext cx="5318125" cy="1627188"/>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252" name="Title 1">
            <a:extLst>
              <a:ext uri="{FF2B5EF4-FFF2-40B4-BE49-F238E27FC236}">
                <a16:creationId xmlns:a16="http://schemas.microsoft.com/office/drawing/2014/main" id="{82502360-D5D4-2F4E-8269-F6C7F6CEA15F}"/>
              </a:ext>
            </a:extLst>
          </p:cNvPr>
          <p:cNvSpPr txBox="1">
            <a:spLocks/>
          </p:cNvSpPr>
          <p:nvPr/>
        </p:nvSpPr>
        <p:spPr bwMode="auto">
          <a:xfrm>
            <a:off x="1524000" y="4756150"/>
            <a:ext cx="9144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spcBef>
                <a:spcPct val="0"/>
              </a:spcBef>
              <a:buFontTx/>
              <a:buNone/>
            </a:pPr>
            <a:r>
              <a:rPr lang="en-US" altLang="en-US" sz="6000" b="1" dirty="0">
                <a:solidFill>
                  <a:schemeClr val="bg1"/>
                </a:solidFill>
                <a:latin typeface="+mn-lt"/>
              </a:rPr>
              <a:t>Appendix</a:t>
            </a:r>
          </a:p>
        </p:txBody>
      </p:sp>
      <p:sp>
        <p:nvSpPr>
          <p:cNvPr id="2" name="Slide Number Placeholder 1">
            <a:extLst>
              <a:ext uri="{FF2B5EF4-FFF2-40B4-BE49-F238E27FC236}">
                <a16:creationId xmlns:a16="http://schemas.microsoft.com/office/drawing/2014/main" id="{B46284AF-0120-47FA-99B8-1544FE45921E}"/>
              </a:ext>
            </a:extLst>
          </p:cNvPr>
          <p:cNvSpPr>
            <a:spLocks noGrp="1"/>
          </p:cNvSpPr>
          <p:nvPr>
            <p:ph type="sldNum" sz="quarter" idx="12"/>
          </p:nvPr>
        </p:nvSpPr>
        <p:spPr/>
        <p:txBody>
          <a:bodyPr/>
          <a:lstStyle/>
          <a:p>
            <a:pPr>
              <a:defRPr/>
            </a:pPr>
            <a:fld id="{A079311A-4FE2-9E4F-98B8-42950453F199}"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0EA183-B6C1-074E-9029-D1D2B20DE9CE}"/>
              </a:ext>
            </a:extLst>
          </p:cNvPr>
          <p:cNvSpPr/>
          <p:nvPr/>
        </p:nvSpPr>
        <p:spPr>
          <a:xfrm>
            <a:off x="8089900" y="1627188"/>
            <a:ext cx="3271838" cy="577850"/>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6E8134D3-5440-2647-9F27-8A4485C26187}"/>
              </a:ext>
            </a:extLst>
          </p:cNvPr>
          <p:cNvSpPr/>
          <p:nvPr/>
        </p:nvSpPr>
        <p:spPr>
          <a:xfrm>
            <a:off x="4506913" y="1627188"/>
            <a:ext cx="2949575" cy="577850"/>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67598007-92DE-C044-905D-73504CD23268}"/>
              </a:ext>
            </a:extLst>
          </p:cNvPr>
          <p:cNvSpPr/>
          <p:nvPr/>
        </p:nvSpPr>
        <p:spPr>
          <a:xfrm>
            <a:off x="989013" y="1627188"/>
            <a:ext cx="2909887" cy="577850"/>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300" name="Title 1">
            <a:extLst>
              <a:ext uri="{FF2B5EF4-FFF2-40B4-BE49-F238E27FC236}">
                <a16:creationId xmlns:a16="http://schemas.microsoft.com/office/drawing/2014/main" id="{14CCE442-789F-4648-B03B-D7745B63F256}"/>
              </a:ext>
            </a:extLst>
          </p:cNvPr>
          <p:cNvSpPr>
            <a:spLocks noGrp="1"/>
          </p:cNvSpPr>
          <p:nvPr>
            <p:ph type="title"/>
          </p:nvPr>
        </p:nvSpPr>
        <p:spPr/>
        <p:txBody>
          <a:bodyPr/>
          <a:lstStyle/>
          <a:p>
            <a:pPr eaLnBrk="1" hangingPunct="1"/>
            <a:r>
              <a:rPr lang="en-US" altLang="en-US" dirty="0">
                <a:latin typeface="+mn-lt"/>
              </a:rPr>
              <a:t>Leadership Team</a:t>
            </a:r>
          </a:p>
        </p:txBody>
      </p:sp>
      <p:sp>
        <p:nvSpPr>
          <p:cNvPr id="4" name="Content Placeholder 2">
            <a:extLst>
              <a:ext uri="{FF2B5EF4-FFF2-40B4-BE49-F238E27FC236}">
                <a16:creationId xmlns:a16="http://schemas.microsoft.com/office/drawing/2014/main" id="{8775935F-72A0-A045-86C3-BEB9384104A3}"/>
              </a:ext>
            </a:extLst>
          </p:cNvPr>
          <p:cNvSpPr>
            <a:spLocks noGrp="1"/>
          </p:cNvSpPr>
          <p:nvPr>
            <p:ph idx="1"/>
          </p:nvPr>
        </p:nvSpPr>
        <p:spPr>
          <a:xfrm>
            <a:off x="1087438" y="1738313"/>
            <a:ext cx="2811462" cy="501650"/>
          </a:xfrm>
        </p:spPr>
        <p:txBody>
          <a:bodyPr rtlCol="0">
            <a:normAutofit/>
          </a:bodyPr>
          <a:lstStyle/>
          <a:p>
            <a:pPr marL="0" indent="0" eaLnBrk="1" fontAlgn="auto" hangingPunct="1">
              <a:spcAft>
                <a:spcPts val="0"/>
              </a:spcAft>
              <a:buFont typeface="Arial" panose="020B0604020202020204" pitchFamily="34" charset="0"/>
              <a:buNone/>
              <a:defRPr/>
            </a:pPr>
            <a:r>
              <a:rPr lang="en-US" sz="2400" b="1" dirty="0">
                <a:solidFill>
                  <a:schemeClr val="accent2">
                    <a:lumMod val="60000"/>
                    <a:lumOff val="40000"/>
                  </a:schemeClr>
                </a:solidFill>
              </a:rPr>
              <a:t>JIN KANG</a:t>
            </a:r>
          </a:p>
        </p:txBody>
      </p:sp>
      <p:sp>
        <p:nvSpPr>
          <p:cNvPr id="5" name="Content Placeholder 2">
            <a:extLst>
              <a:ext uri="{FF2B5EF4-FFF2-40B4-BE49-F238E27FC236}">
                <a16:creationId xmlns:a16="http://schemas.microsoft.com/office/drawing/2014/main" id="{007A9E2E-73E7-034D-BFB7-AA898B0F2F86}"/>
              </a:ext>
            </a:extLst>
          </p:cNvPr>
          <p:cNvSpPr txBox="1">
            <a:spLocks/>
          </p:cNvSpPr>
          <p:nvPr/>
        </p:nvSpPr>
        <p:spPr>
          <a:xfrm>
            <a:off x="4589463" y="1757363"/>
            <a:ext cx="2663825" cy="4048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b="1" dirty="0">
                <a:solidFill>
                  <a:schemeClr val="accent2">
                    <a:lumMod val="60000"/>
                    <a:lumOff val="40000"/>
                  </a:schemeClr>
                </a:solidFill>
              </a:rPr>
              <a:t>KELLIE KIM</a:t>
            </a:r>
          </a:p>
        </p:txBody>
      </p:sp>
      <p:sp>
        <p:nvSpPr>
          <p:cNvPr id="6" name="Content Placeholder 2">
            <a:extLst>
              <a:ext uri="{FF2B5EF4-FFF2-40B4-BE49-F238E27FC236}">
                <a16:creationId xmlns:a16="http://schemas.microsoft.com/office/drawing/2014/main" id="{B6D0423F-A2EF-3D4D-B64B-EFE7EC6AD72E}"/>
              </a:ext>
            </a:extLst>
          </p:cNvPr>
          <p:cNvSpPr txBox="1">
            <a:spLocks/>
          </p:cNvSpPr>
          <p:nvPr/>
        </p:nvSpPr>
        <p:spPr>
          <a:xfrm>
            <a:off x="8064500" y="1727200"/>
            <a:ext cx="3362325" cy="512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400" b="1" dirty="0">
                <a:solidFill>
                  <a:schemeClr val="accent2">
                    <a:lumMod val="60000"/>
                    <a:lumOff val="40000"/>
                  </a:schemeClr>
                </a:solidFill>
              </a:rPr>
              <a:t>JASON HOLLOWAY</a:t>
            </a:r>
          </a:p>
        </p:txBody>
      </p:sp>
      <p:sp>
        <p:nvSpPr>
          <p:cNvPr id="55304" name="Content Placeholder 2">
            <a:extLst>
              <a:ext uri="{FF2B5EF4-FFF2-40B4-BE49-F238E27FC236}">
                <a16:creationId xmlns:a16="http://schemas.microsoft.com/office/drawing/2014/main" id="{57963656-4030-1B4B-8F79-4195BD4104BE}"/>
              </a:ext>
            </a:extLst>
          </p:cNvPr>
          <p:cNvSpPr txBox="1">
            <a:spLocks/>
          </p:cNvSpPr>
          <p:nvPr/>
        </p:nvSpPr>
        <p:spPr bwMode="auto">
          <a:xfrm>
            <a:off x="936624" y="2752725"/>
            <a:ext cx="316865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1200" dirty="0">
                <a:solidFill>
                  <a:schemeClr val="tx1"/>
                </a:solidFill>
                <a:latin typeface="+mn-lt"/>
              </a:rPr>
              <a:t>25+ years of experience in M&amp;A, corporate management, technology management, business development, and financial management. Founder of WidePoint Integrated Solutions Corp. (formerly iSYS, LLC). </a:t>
            </a:r>
          </a:p>
          <a:p>
            <a:pPr eaLnBrk="1" hangingPunct="1">
              <a:buFont typeface="Arial" panose="020B0604020202020204" pitchFamily="34" charset="0"/>
              <a:buNone/>
            </a:pPr>
            <a:r>
              <a:rPr lang="en-US" altLang="en-US" sz="1200" dirty="0">
                <a:solidFill>
                  <a:schemeClr val="tx1"/>
                </a:solidFill>
                <a:latin typeface="+mn-lt"/>
              </a:rPr>
              <a:t>Successfully led turnaround after being appointed CEO in 2017.</a:t>
            </a:r>
          </a:p>
        </p:txBody>
      </p:sp>
      <p:sp>
        <p:nvSpPr>
          <p:cNvPr id="55305" name="Content Placeholder 2">
            <a:extLst>
              <a:ext uri="{FF2B5EF4-FFF2-40B4-BE49-F238E27FC236}">
                <a16:creationId xmlns:a16="http://schemas.microsoft.com/office/drawing/2014/main" id="{3A8F3A52-3264-A940-887B-CCAE72F08DB1}"/>
              </a:ext>
            </a:extLst>
          </p:cNvPr>
          <p:cNvSpPr txBox="1">
            <a:spLocks/>
          </p:cNvSpPr>
          <p:nvPr/>
        </p:nvSpPr>
        <p:spPr bwMode="auto">
          <a:xfrm>
            <a:off x="8086725" y="3128963"/>
            <a:ext cx="3271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1200" dirty="0">
                <a:solidFill>
                  <a:schemeClr val="tx1"/>
                </a:solidFill>
                <a:latin typeface="+mn-lt"/>
              </a:rPr>
              <a:t>25+ years of experience in IT industry with focus on business development sales, and management to profitability.</a:t>
            </a:r>
          </a:p>
          <a:p>
            <a:pPr eaLnBrk="1" hangingPunct="1">
              <a:buFont typeface="Arial" panose="020B0604020202020204" pitchFamily="34" charset="0"/>
              <a:buNone/>
            </a:pPr>
            <a:r>
              <a:rPr lang="en-US" altLang="en-US" sz="1200" dirty="0">
                <a:solidFill>
                  <a:schemeClr val="tx1"/>
                </a:solidFill>
                <a:latin typeface="+mn-lt"/>
              </a:rPr>
              <a:t>Co-Founded Nexcentri and served as president and CEO from 2001–2013. Grew revenues of Networked Knowledge Systems 800% in 5 years during tenure as president and CEO.</a:t>
            </a:r>
          </a:p>
        </p:txBody>
      </p:sp>
      <p:sp>
        <p:nvSpPr>
          <p:cNvPr id="55306" name="Content Placeholder 2">
            <a:extLst>
              <a:ext uri="{FF2B5EF4-FFF2-40B4-BE49-F238E27FC236}">
                <a16:creationId xmlns:a16="http://schemas.microsoft.com/office/drawing/2014/main" id="{DDB0959F-A217-444C-B405-BEC4936283BE}"/>
              </a:ext>
            </a:extLst>
          </p:cNvPr>
          <p:cNvSpPr txBox="1">
            <a:spLocks noChangeArrowheads="1"/>
          </p:cNvSpPr>
          <p:nvPr/>
        </p:nvSpPr>
        <p:spPr bwMode="auto">
          <a:xfrm>
            <a:off x="4506913" y="2720975"/>
            <a:ext cx="28956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1200" dirty="0">
                <a:solidFill>
                  <a:schemeClr val="tx1"/>
                </a:solidFill>
                <a:latin typeface="+mn-lt"/>
              </a:rPr>
              <a:t>25+ years of experience in financial and business leadership supporting both public and private companies that operate in a variety of industries (telecom, tech, and professional services with government practice). Former CFO of Witt O’Brien’s, Opus Group, and Astrium Govt. Services. CPA in Maryland and Virginia.</a:t>
            </a:r>
          </a:p>
          <a:p>
            <a:pPr eaLnBrk="1" hangingPunct="1">
              <a:buFont typeface="Arial" panose="020B0604020202020204" pitchFamily="34" charset="0"/>
              <a:buNone/>
            </a:pPr>
            <a:endParaRPr lang="en-US" altLang="en-US" sz="1100" dirty="0">
              <a:solidFill>
                <a:schemeClr val="tx1"/>
              </a:solidFill>
              <a:latin typeface="Avenir Next" panose="020B0503020202020204" pitchFamily="34" charset="0"/>
            </a:endParaRPr>
          </a:p>
        </p:txBody>
      </p:sp>
      <p:sp>
        <p:nvSpPr>
          <p:cNvPr id="55307" name="TextBox 9">
            <a:extLst>
              <a:ext uri="{FF2B5EF4-FFF2-40B4-BE49-F238E27FC236}">
                <a16:creationId xmlns:a16="http://schemas.microsoft.com/office/drawing/2014/main" id="{6988664F-FE55-A045-8747-B0DA0A062F15}"/>
              </a:ext>
            </a:extLst>
          </p:cNvPr>
          <p:cNvSpPr txBox="1">
            <a:spLocks noChangeArrowheads="1"/>
          </p:cNvSpPr>
          <p:nvPr/>
        </p:nvSpPr>
        <p:spPr bwMode="auto">
          <a:xfrm>
            <a:off x="8062913" y="2289175"/>
            <a:ext cx="3417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400" i="1" dirty="0">
                <a:solidFill>
                  <a:schemeClr val="tx2"/>
                </a:solidFill>
                <a:latin typeface="+mn-lt"/>
              </a:rPr>
              <a:t>EVP, Chief Sales &amp; Marketing Officer &amp; President of  WidePoint Cybersecurity Solutions Corp</a:t>
            </a:r>
          </a:p>
        </p:txBody>
      </p:sp>
      <p:sp>
        <p:nvSpPr>
          <p:cNvPr id="55308" name="TextBox 2">
            <a:extLst>
              <a:ext uri="{FF2B5EF4-FFF2-40B4-BE49-F238E27FC236}">
                <a16:creationId xmlns:a16="http://schemas.microsoft.com/office/drawing/2014/main" id="{5AD18ACE-A452-6342-9116-5596BA51F4B5}"/>
              </a:ext>
            </a:extLst>
          </p:cNvPr>
          <p:cNvSpPr txBox="1">
            <a:spLocks noChangeArrowheads="1"/>
          </p:cNvSpPr>
          <p:nvPr/>
        </p:nvSpPr>
        <p:spPr bwMode="auto">
          <a:xfrm>
            <a:off x="966788" y="2289175"/>
            <a:ext cx="3062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400" i="1" dirty="0">
                <a:solidFill>
                  <a:schemeClr val="tx2"/>
                </a:solidFill>
                <a:latin typeface="+mn-lt"/>
              </a:rPr>
              <a:t>President &amp; Chief Executive Officer</a:t>
            </a:r>
          </a:p>
        </p:txBody>
      </p:sp>
      <p:sp>
        <p:nvSpPr>
          <p:cNvPr id="55309" name="TextBox 15">
            <a:extLst>
              <a:ext uri="{FF2B5EF4-FFF2-40B4-BE49-F238E27FC236}">
                <a16:creationId xmlns:a16="http://schemas.microsoft.com/office/drawing/2014/main" id="{68E04339-59F5-E941-9412-F5B38D39E4C7}"/>
              </a:ext>
            </a:extLst>
          </p:cNvPr>
          <p:cNvSpPr txBox="1">
            <a:spLocks noChangeArrowheads="1"/>
          </p:cNvSpPr>
          <p:nvPr/>
        </p:nvSpPr>
        <p:spPr bwMode="auto">
          <a:xfrm>
            <a:off x="4506913" y="2289175"/>
            <a:ext cx="2511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400" i="1" dirty="0">
                <a:solidFill>
                  <a:schemeClr val="tx2"/>
                </a:solidFill>
                <a:latin typeface="+mn-lt"/>
              </a:rPr>
              <a:t>Chief Financial Officer</a:t>
            </a:r>
          </a:p>
          <a:p>
            <a:pPr eaLnBrk="1" hangingPunct="1">
              <a:lnSpc>
                <a:spcPct val="100000"/>
              </a:lnSpc>
              <a:spcBef>
                <a:spcPct val="0"/>
              </a:spcBef>
              <a:buFontTx/>
              <a:buNone/>
            </a:pPr>
            <a:endParaRPr lang="en-US" altLang="en-US" sz="1400" dirty="0">
              <a:solidFill>
                <a:schemeClr val="tx1"/>
              </a:solidFill>
            </a:endParaRPr>
          </a:p>
        </p:txBody>
      </p:sp>
      <p:cxnSp>
        <p:nvCxnSpPr>
          <p:cNvPr id="18" name="Straight Connector 17">
            <a:extLst>
              <a:ext uri="{FF2B5EF4-FFF2-40B4-BE49-F238E27FC236}">
                <a16:creationId xmlns:a16="http://schemas.microsoft.com/office/drawing/2014/main" id="{7F11A4A4-AD2A-0A45-A579-005FD4F9E402}"/>
              </a:ext>
            </a:extLst>
          </p:cNvPr>
          <p:cNvCxnSpPr>
            <a:cxnSpLocks/>
          </p:cNvCxnSpPr>
          <p:nvPr/>
        </p:nvCxnSpPr>
        <p:spPr>
          <a:xfrm>
            <a:off x="992188" y="2647950"/>
            <a:ext cx="290988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965597-09AF-B34F-BCCA-FCBF9E6006AE}"/>
              </a:ext>
            </a:extLst>
          </p:cNvPr>
          <p:cNvCxnSpPr>
            <a:cxnSpLocks/>
          </p:cNvCxnSpPr>
          <p:nvPr/>
        </p:nvCxnSpPr>
        <p:spPr>
          <a:xfrm>
            <a:off x="4506913" y="2647950"/>
            <a:ext cx="29495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94649C-F8AA-A340-A8C8-6B2A611147DC}"/>
              </a:ext>
            </a:extLst>
          </p:cNvPr>
          <p:cNvCxnSpPr>
            <a:cxnSpLocks/>
          </p:cNvCxnSpPr>
          <p:nvPr/>
        </p:nvCxnSpPr>
        <p:spPr>
          <a:xfrm>
            <a:off x="8101013" y="3027363"/>
            <a:ext cx="32718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CCE3A9F-9A0E-A64F-AA30-F9A99984A68F}"/>
              </a:ext>
            </a:extLst>
          </p:cNvPr>
          <p:cNvSpPr/>
          <p:nvPr/>
        </p:nvSpPr>
        <p:spPr>
          <a:xfrm>
            <a:off x="998538" y="4424363"/>
            <a:ext cx="2909887" cy="577850"/>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Content Placeholder 2">
            <a:extLst>
              <a:ext uri="{FF2B5EF4-FFF2-40B4-BE49-F238E27FC236}">
                <a16:creationId xmlns:a16="http://schemas.microsoft.com/office/drawing/2014/main" id="{613F0FFD-5DF4-DD42-9B7B-0DE4144A03C4}"/>
              </a:ext>
            </a:extLst>
          </p:cNvPr>
          <p:cNvSpPr txBox="1">
            <a:spLocks/>
          </p:cNvSpPr>
          <p:nvPr/>
        </p:nvSpPr>
        <p:spPr bwMode="auto">
          <a:xfrm>
            <a:off x="1096963" y="4535488"/>
            <a:ext cx="2811462" cy="501650"/>
          </a:xfrm>
          <a:prstGeom prst="rect">
            <a:avLst/>
          </a:prstGeom>
          <a:noFill/>
          <a:ln>
            <a:noFill/>
          </a:ln>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4D4D4D"/>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4D4D4D"/>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4D4D4D"/>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2400" b="1" dirty="0">
                <a:solidFill>
                  <a:schemeClr val="accent2">
                    <a:lumMod val="60000"/>
                    <a:lumOff val="40000"/>
                  </a:schemeClr>
                </a:solidFill>
              </a:rPr>
              <a:t>IAN SPARLING</a:t>
            </a:r>
          </a:p>
        </p:txBody>
      </p:sp>
      <p:sp>
        <p:nvSpPr>
          <p:cNvPr id="55315" name="Content Placeholder 2">
            <a:extLst>
              <a:ext uri="{FF2B5EF4-FFF2-40B4-BE49-F238E27FC236}">
                <a16:creationId xmlns:a16="http://schemas.microsoft.com/office/drawing/2014/main" id="{D9CB7567-B5CC-CB48-BEBC-09A29FDB915A}"/>
              </a:ext>
            </a:extLst>
          </p:cNvPr>
          <p:cNvSpPr txBox="1">
            <a:spLocks/>
          </p:cNvSpPr>
          <p:nvPr/>
        </p:nvSpPr>
        <p:spPr bwMode="auto">
          <a:xfrm>
            <a:off x="976313" y="5708650"/>
            <a:ext cx="29098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None/>
            </a:pPr>
            <a:r>
              <a:rPr lang="en-US" altLang="en-US" sz="1200" dirty="0">
                <a:solidFill>
                  <a:schemeClr val="tx1"/>
                </a:solidFill>
                <a:latin typeface="+mn-lt"/>
              </a:rPr>
              <a:t>Broad experience in corporate finance and various executive leadership positions. Expertise in managing and growing software companies at an international level. </a:t>
            </a:r>
          </a:p>
        </p:txBody>
      </p:sp>
      <p:sp>
        <p:nvSpPr>
          <p:cNvPr id="55316" name="TextBox 2">
            <a:extLst>
              <a:ext uri="{FF2B5EF4-FFF2-40B4-BE49-F238E27FC236}">
                <a16:creationId xmlns:a16="http://schemas.microsoft.com/office/drawing/2014/main" id="{5A92F37C-8C40-B945-892A-C28D9BDB37CA}"/>
              </a:ext>
            </a:extLst>
          </p:cNvPr>
          <p:cNvSpPr txBox="1">
            <a:spLocks noChangeArrowheads="1"/>
          </p:cNvSpPr>
          <p:nvPr/>
        </p:nvSpPr>
        <p:spPr bwMode="auto">
          <a:xfrm>
            <a:off x="976313" y="5086350"/>
            <a:ext cx="2813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400" i="1" dirty="0">
                <a:solidFill>
                  <a:schemeClr val="tx2"/>
                </a:solidFill>
                <a:latin typeface="Avenir Next" panose="020B0503020202020204" pitchFamily="34" charset="0"/>
              </a:rPr>
              <a:t>President &amp; CEO of Soft-ex Communications</a:t>
            </a:r>
          </a:p>
        </p:txBody>
      </p:sp>
      <p:cxnSp>
        <p:nvCxnSpPr>
          <p:cNvPr id="29" name="Straight Connector 28">
            <a:extLst>
              <a:ext uri="{FF2B5EF4-FFF2-40B4-BE49-F238E27FC236}">
                <a16:creationId xmlns:a16="http://schemas.microsoft.com/office/drawing/2014/main" id="{750F68B6-CF9A-7440-AB3E-833DC6A561C6}"/>
              </a:ext>
            </a:extLst>
          </p:cNvPr>
          <p:cNvCxnSpPr>
            <a:cxnSpLocks/>
          </p:cNvCxnSpPr>
          <p:nvPr/>
        </p:nvCxnSpPr>
        <p:spPr>
          <a:xfrm>
            <a:off x="989013" y="5649913"/>
            <a:ext cx="290988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E2D2977-FD40-DF42-983E-A1DE6CC5E9D8}"/>
              </a:ext>
            </a:extLst>
          </p:cNvPr>
          <p:cNvSpPr/>
          <p:nvPr/>
        </p:nvSpPr>
        <p:spPr>
          <a:xfrm>
            <a:off x="4516438" y="4424363"/>
            <a:ext cx="2909887" cy="577850"/>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Content Placeholder 2">
            <a:extLst>
              <a:ext uri="{FF2B5EF4-FFF2-40B4-BE49-F238E27FC236}">
                <a16:creationId xmlns:a16="http://schemas.microsoft.com/office/drawing/2014/main" id="{85383FEE-D892-A247-A23A-C18696288910}"/>
              </a:ext>
            </a:extLst>
          </p:cNvPr>
          <p:cNvSpPr txBox="1">
            <a:spLocks/>
          </p:cNvSpPr>
          <p:nvPr/>
        </p:nvSpPr>
        <p:spPr bwMode="auto">
          <a:xfrm>
            <a:off x="4614863" y="4535488"/>
            <a:ext cx="2811462" cy="501650"/>
          </a:xfrm>
          <a:prstGeom prst="rect">
            <a:avLst/>
          </a:prstGeom>
          <a:noFill/>
          <a:ln>
            <a:noFill/>
          </a:ln>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4D4D4D"/>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4D4D4D"/>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4D4D4D"/>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2400" b="1" dirty="0">
                <a:solidFill>
                  <a:schemeClr val="accent2">
                    <a:lumMod val="60000"/>
                    <a:lumOff val="40000"/>
                  </a:schemeClr>
                </a:solidFill>
              </a:rPr>
              <a:t>TODD DZYAK</a:t>
            </a:r>
          </a:p>
        </p:txBody>
      </p:sp>
      <p:sp>
        <p:nvSpPr>
          <p:cNvPr id="55320" name="TextBox 2">
            <a:extLst>
              <a:ext uri="{FF2B5EF4-FFF2-40B4-BE49-F238E27FC236}">
                <a16:creationId xmlns:a16="http://schemas.microsoft.com/office/drawing/2014/main" id="{43139F05-71EE-C44C-8A3B-637EBDE68E56}"/>
              </a:ext>
            </a:extLst>
          </p:cNvPr>
          <p:cNvSpPr txBox="1">
            <a:spLocks noChangeArrowheads="1"/>
          </p:cNvSpPr>
          <p:nvPr/>
        </p:nvSpPr>
        <p:spPr bwMode="auto">
          <a:xfrm>
            <a:off x="4494213" y="5086350"/>
            <a:ext cx="29321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400" i="1" dirty="0">
                <a:solidFill>
                  <a:schemeClr val="tx2"/>
                </a:solidFill>
                <a:latin typeface="Avenir Next" panose="020B0503020202020204" pitchFamily="34" charset="0"/>
              </a:rPr>
              <a:t>President of WidePoint Integrated Solutions Corp. &amp; WidePoint Solutions Corp.</a:t>
            </a:r>
          </a:p>
        </p:txBody>
      </p:sp>
      <p:cxnSp>
        <p:nvCxnSpPr>
          <p:cNvPr id="34" name="Straight Connector 33">
            <a:extLst>
              <a:ext uri="{FF2B5EF4-FFF2-40B4-BE49-F238E27FC236}">
                <a16:creationId xmlns:a16="http://schemas.microsoft.com/office/drawing/2014/main" id="{C1E1CEB4-B03A-3140-84A4-200F5890B2EB}"/>
              </a:ext>
            </a:extLst>
          </p:cNvPr>
          <p:cNvCxnSpPr>
            <a:cxnSpLocks/>
          </p:cNvCxnSpPr>
          <p:nvPr/>
        </p:nvCxnSpPr>
        <p:spPr>
          <a:xfrm>
            <a:off x="4533900" y="5861050"/>
            <a:ext cx="2909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5322" name="Content Placeholder 2">
            <a:extLst>
              <a:ext uri="{FF2B5EF4-FFF2-40B4-BE49-F238E27FC236}">
                <a16:creationId xmlns:a16="http://schemas.microsoft.com/office/drawing/2014/main" id="{D70AE573-4291-5C49-9B1B-03F1EA9F6D62}"/>
              </a:ext>
            </a:extLst>
          </p:cNvPr>
          <p:cNvSpPr txBox="1">
            <a:spLocks/>
          </p:cNvSpPr>
          <p:nvPr/>
        </p:nvSpPr>
        <p:spPr bwMode="auto">
          <a:xfrm>
            <a:off x="4516438" y="5942013"/>
            <a:ext cx="29495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1200" dirty="0">
                <a:solidFill>
                  <a:schemeClr val="tx1"/>
                </a:solidFill>
                <a:latin typeface="+mn-lt"/>
              </a:rPr>
              <a:t>Expertise in implementing and managing  telecom expense management (TEM) programs for Fortune 100 companies and government agencies.</a:t>
            </a:r>
          </a:p>
        </p:txBody>
      </p:sp>
      <p:sp>
        <p:nvSpPr>
          <p:cNvPr id="2" name="Slide Number Placeholder 1">
            <a:extLst>
              <a:ext uri="{FF2B5EF4-FFF2-40B4-BE49-F238E27FC236}">
                <a16:creationId xmlns:a16="http://schemas.microsoft.com/office/drawing/2014/main" id="{24D855EB-F1E6-4ED5-9A41-9C9EDB880F94}"/>
              </a:ext>
            </a:extLst>
          </p:cNvPr>
          <p:cNvSpPr>
            <a:spLocks noGrp="1"/>
          </p:cNvSpPr>
          <p:nvPr>
            <p:ph type="sldNum" sz="quarter" idx="12"/>
          </p:nvPr>
        </p:nvSpPr>
        <p:spPr/>
        <p:txBody>
          <a:bodyPr/>
          <a:lstStyle/>
          <a:p>
            <a:pPr>
              <a:defRPr/>
            </a:pPr>
            <a:fld id="{B81C822A-10E9-E34A-AF8E-EC4A927BFEC3}" type="slidenum">
              <a:rPr lang="en-US" altLang="en-US" smtClean="0"/>
              <a:pPr>
                <a:defRPr/>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FCD116AA-4557-4E4B-97D1-17A4FE10D1C3}"/>
              </a:ext>
            </a:extLst>
          </p:cNvPr>
          <p:cNvSpPr>
            <a:spLocks noGrp="1"/>
          </p:cNvSpPr>
          <p:nvPr>
            <p:ph type="title"/>
          </p:nvPr>
        </p:nvSpPr>
        <p:spPr/>
        <p:txBody>
          <a:bodyPr/>
          <a:lstStyle/>
          <a:p>
            <a:pPr eaLnBrk="1" hangingPunct="1"/>
            <a:r>
              <a:rPr lang="en-US" altLang="en-US" dirty="0">
                <a:latin typeface="+mn-lt"/>
              </a:rPr>
              <a:t>Managed Services Performance</a:t>
            </a:r>
          </a:p>
        </p:txBody>
      </p:sp>
      <p:sp>
        <p:nvSpPr>
          <p:cNvPr id="57346" name="TextBox 4">
            <a:extLst>
              <a:ext uri="{FF2B5EF4-FFF2-40B4-BE49-F238E27FC236}">
                <a16:creationId xmlns:a16="http://schemas.microsoft.com/office/drawing/2014/main" id="{E24B0858-48D4-014B-ACE5-911906965CA7}"/>
              </a:ext>
            </a:extLst>
          </p:cNvPr>
          <p:cNvSpPr txBox="1">
            <a:spLocks noChangeArrowheads="1"/>
          </p:cNvSpPr>
          <p:nvPr/>
        </p:nvSpPr>
        <p:spPr bwMode="auto">
          <a:xfrm>
            <a:off x="969963" y="1955948"/>
            <a:ext cx="2269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tx1"/>
                </a:solidFill>
                <a:latin typeface="+mn-lt"/>
              </a:rPr>
              <a:t>Annual Revenue</a:t>
            </a:r>
          </a:p>
        </p:txBody>
      </p:sp>
      <p:sp>
        <p:nvSpPr>
          <p:cNvPr id="57347" name="TextBox 5">
            <a:extLst>
              <a:ext uri="{FF2B5EF4-FFF2-40B4-BE49-F238E27FC236}">
                <a16:creationId xmlns:a16="http://schemas.microsoft.com/office/drawing/2014/main" id="{8BA0A145-ABF8-2844-B018-9E866AE4B872}"/>
              </a:ext>
            </a:extLst>
          </p:cNvPr>
          <p:cNvSpPr txBox="1">
            <a:spLocks noChangeArrowheads="1"/>
          </p:cNvSpPr>
          <p:nvPr/>
        </p:nvSpPr>
        <p:spPr bwMode="auto">
          <a:xfrm>
            <a:off x="6364940" y="1955948"/>
            <a:ext cx="2587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chemeClr val="tx1"/>
                </a:solidFill>
                <a:latin typeface="+mn-lt"/>
              </a:rPr>
              <a:t>Quarterly Revenue</a:t>
            </a:r>
          </a:p>
        </p:txBody>
      </p:sp>
      <p:graphicFrame>
        <p:nvGraphicFramePr>
          <p:cNvPr id="3" name="Chart 6">
            <a:extLst>
              <a:ext uri="{FF2B5EF4-FFF2-40B4-BE49-F238E27FC236}">
                <a16:creationId xmlns:a16="http://schemas.microsoft.com/office/drawing/2014/main" id="{04DC32D1-0521-EA4E-A9D4-E73C8618DF75}"/>
              </a:ext>
            </a:extLst>
          </p:cNvPr>
          <p:cNvGraphicFramePr>
            <a:graphicFrameLocks/>
          </p:cNvGraphicFramePr>
          <p:nvPr>
            <p:extLst>
              <p:ext uri="{D42A27DB-BD31-4B8C-83A1-F6EECF244321}">
                <p14:modId xmlns:p14="http://schemas.microsoft.com/office/powerpoint/2010/main" val="4176391178"/>
              </p:ext>
            </p:extLst>
          </p:nvPr>
        </p:nvGraphicFramePr>
        <p:xfrm>
          <a:off x="842963" y="2606675"/>
          <a:ext cx="5087937" cy="3449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7">
            <a:extLst>
              <a:ext uri="{FF2B5EF4-FFF2-40B4-BE49-F238E27FC236}">
                <a16:creationId xmlns:a16="http://schemas.microsoft.com/office/drawing/2014/main" id="{6E97FFD0-80B2-8040-B96F-BEFEB04158BE}"/>
              </a:ext>
            </a:extLst>
          </p:cNvPr>
          <p:cNvGraphicFramePr>
            <a:graphicFrameLocks/>
          </p:cNvGraphicFramePr>
          <p:nvPr>
            <p:extLst>
              <p:ext uri="{D42A27DB-BD31-4B8C-83A1-F6EECF244321}">
                <p14:modId xmlns:p14="http://schemas.microsoft.com/office/powerpoint/2010/main" val="4075821159"/>
              </p:ext>
            </p:extLst>
          </p:nvPr>
        </p:nvGraphicFramePr>
        <p:xfrm>
          <a:off x="6249988" y="2665413"/>
          <a:ext cx="5273675" cy="3154362"/>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2AAD23DE-B6ED-3E46-8308-880920EA9445}"/>
              </a:ext>
            </a:extLst>
          </p:cNvPr>
          <p:cNvCxnSpPr/>
          <p:nvPr/>
        </p:nvCxnSpPr>
        <p:spPr>
          <a:xfrm>
            <a:off x="969963" y="2371725"/>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61F2EA-B05D-3A49-AFF9-4F18E552A096}"/>
              </a:ext>
            </a:extLst>
          </p:cNvPr>
          <p:cNvCxnSpPr/>
          <p:nvPr/>
        </p:nvCxnSpPr>
        <p:spPr>
          <a:xfrm>
            <a:off x="6438900" y="2397125"/>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52" name="TextBox 4">
            <a:extLst>
              <a:ext uri="{FF2B5EF4-FFF2-40B4-BE49-F238E27FC236}">
                <a16:creationId xmlns:a16="http://schemas.microsoft.com/office/drawing/2014/main" id="{178FEB6A-6E50-2F46-9E6B-626354FC9934}"/>
              </a:ext>
            </a:extLst>
          </p:cNvPr>
          <p:cNvSpPr txBox="1">
            <a:spLocks noChangeArrowheads="1"/>
          </p:cNvSpPr>
          <p:nvPr/>
        </p:nvSpPr>
        <p:spPr bwMode="auto">
          <a:xfrm>
            <a:off x="969963" y="1427163"/>
            <a:ext cx="2855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1800" i="1" dirty="0">
                <a:solidFill>
                  <a:schemeClr val="tx1"/>
                </a:solidFill>
                <a:latin typeface="+mn-lt"/>
              </a:rPr>
              <a:t>Approximately 50% margins</a:t>
            </a:r>
          </a:p>
        </p:txBody>
      </p:sp>
      <p:sp>
        <p:nvSpPr>
          <p:cNvPr id="4" name="Slide Number Placeholder 3">
            <a:extLst>
              <a:ext uri="{FF2B5EF4-FFF2-40B4-BE49-F238E27FC236}">
                <a16:creationId xmlns:a16="http://schemas.microsoft.com/office/drawing/2014/main" id="{FED30269-DD58-407C-93AC-8F0D0C0D1DE1}"/>
              </a:ext>
            </a:extLst>
          </p:cNvPr>
          <p:cNvSpPr>
            <a:spLocks noGrp="1"/>
          </p:cNvSpPr>
          <p:nvPr>
            <p:ph type="sldNum" sz="quarter" idx="12"/>
          </p:nvPr>
        </p:nvSpPr>
        <p:spPr/>
        <p:txBody>
          <a:bodyPr/>
          <a:lstStyle/>
          <a:p>
            <a:pPr>
              <a:defRPr/>
            </a:pPr>
            <a:fld id="{B81C822A-10E9-E34A-AF8E-EC4A927BFEC3}" type="slidenum">
              <a:rPr lang="en-US" altLang="en-US" smtClean="0"/>
              <a:pPr>
                <a:defRPr/>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B0AA2EE-D89E-6C42-BBDB-5A9DA3C3D1F4}"/>
              </a:ext>
            </a:extLst>
          </p:cNvPr>
          <p:cNvSpPr>
            <a:spLocks noGrp="1"/>
          </p:cNvSpPr>
          <p:nvPr>
            <p:ph type="title"/>
          </p:nvPr>
        </p:nvSpPr>
        <p:spPr/>
        <p:txBody>
          <a:bodyPr/>
          <a:lstStyle/>
          <a:p>
            <a:pPr eaLnBrk="1" hangingPunct="1"/>
            <a:r>
              <a:rPr lang="en-US" altLang="en-US" dirty="0">
                <a:latin typeface="+mn-lt"/>
              </a:rPr>
              <a:t>Financial Summary</a:t>
            </a:r>
          </a:p>
        </p:txBody>
      </p:sp>
      <p:graphicFrame>
        <p:nvGraphicFramePr>
          <p:cNvPr id="12" name="Group 201">
            <a:extLst>
              <a:ext uri="{FF2B5EF4-FFF2-40B4-BE49-F238E27FC236}">
                <a16:creationId xmlns:a16="http://schemas.microsoft.com/office/drawing/2014/main" id="{770CDA5A-6F87-5041-8FE1-34A72D15E107}"/>
              </a:ext>
            </a:extLst>
          </p:cNvPr>
          <p:cNvGraphicFramePr>
            <a:graphicFrameLocks/>
          </p:cNvGraphicFramePr>
          <p:nvPr>
            <p:extLst>
              <p:ext uri="{D42A27DB-BD31-4B8C-83A1-F6EECF244321}">
                <p14:modId xmlns:p14="http://schemas.microsoft.com/office/powerpoint/2010/main" val="1601919847"/>
              </p:ext>
            </p:extLst>
          </p:nvPr>
        </p:nvGraphicFramePr>
        <p:xfrm>
          <a:off x="6748114" y="1535907"/>
          <a:ext cx="4268787" cy="4975224"/>
        </p:xfrm>
        <a:graphic>
          <a:graphicData uri="http://schemas.openxmlformats.org/drawingml/2006/table">
            <a:tbl>
              <a:tblPr/>
              <a:tblGrid>
                <a:gridCol w="2984687">
                  <a:extLst>
                    <a:ext uri="{9D8B030D-6E8A-4147-A177-3AD203B41FA5}">
                      <a16:colId xmlns:a16="http://schemas.microsoft.com/office/drawing/2014/main" val="20000"/>
                    </a:ext>
                  </a:extLst>
                </a:gridCol>
                <a:gridCol w="1284100">
                  <a:extLst>
                    <a:ext uri="{9D8B030D-6E8A-4147-A177-3AD203B41FA5}">
                      <a16:colId xmlns:a16="http://schemas.microsoft.com/office/drawing/2014/main" val="20001"/>
                    </a:ext>
                  </a:extLst>
                </a:gridCol>
              </a:tblGrid>
              <a:tr h="393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bg1"/>
                          </a:solidFill>
                          <a:effectLst/>
                          <a:latin typeface="Avenir Next" panose="020B0503020202020204" pitchFamily="34" charset="0"/>
                          <a:ea typeface="ＭＳ Ｐゴシック" pitchFamily="34" charset="-128"/>
                        </a:rPr>
                        <a:t>$Millions</a:t>
                      </a:r>
                    </a:p>
                  </a:txBody>
                  <a:tcPr marL="182915" marR="84439" marT="42211" marB="42211"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venir Next" panose="020B0503020202020204" pitchFamily="34" charset="0"/>
                          <a:ea typeface="ＭＳ Ｐゴシック" pitchFamily="34" charset="-128"/>
                        </a:rPr>
                        <a:t>March 31, 2021</a:t>
                      </a:r>
                      <a:endParaRPr kumimoji="0" lang="en-US" sz="1100" b="0" i="0" u="none" strike="noStrike" cap="none" normalizeH="0" baseline="0" dirty="0">
                        <a:ln>
                          <a:noFill/>
                        </a:ln>
                        <a:solidFill>
                          <a:schemeClr val="tx1"/>
                        </a:solidFill>
                        <a:effectLst/>
                        <a:latin typeface="Avenir Next" panose="020B0503020202020204" pitchFamily="34" charset="0"/>
                        <a:ea typeface="ＭＳ Ｐゴシック" pitchFamily="34" charset="-128"/>
                        <a:cs typeface="Arial" charset="0"/>
                      </a:endParaRPr>
                    </a:p>
                  </a:txBody>
                  <a:tcPr marL="182915" marR="91457" marT="42211" marB="4221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Cash</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$17.1</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4434">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Accounts receivable, net of allowance for doubtful accounts</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19.2</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Unbilled accounts receivable</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10.0</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6397">
                <a:tc>
                  <a:txBody>
                    <a:bodyPr/>
                    <a:lstStyle/>
                    <a:p>
                      <a:pPr marL="0" marR="0" lvl="0" indent="115888"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Other current assets</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1.7</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6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Total current assets</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48.0</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Noncurrent assets</a:t>
                      </a:r>
                    </a:p>
                  </a:txBody>
                  <a:tcPr marL="182915" marR="0"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34.1</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76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Total assets</a:t>
                      </a:r>
                    </a:p>
                  </a:txBody>
                  <a:tcPr marL="182915" marR="0" marT="42211" marB="42211" anchor="b"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$82.1</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4040">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endParaRPr>
                    </a:p>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Accounts payable</a:t>
                      </a:r>
                    </a:p>
                  </a:txBody>
                  <a:tcPr marL="182915" marR="0" marT="42211" marB="42211" anchor="b"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$19.6</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Accrued expenses</a:t>
                      </a:r>
                    </a:p>
                  </a:txBody>
                  <a:tcPr marL="182915" marR="0"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11.4</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Deferred revenue</a:t>
                      </a:r>
                    </a:p>
                  </a:txBody>
                  <a:tcPr marL="182915" marR="0"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1.9</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Other</a:t>
                      </a:r>
                    </a:p>
                  </a:txBody>
                  <a:tcPr marL="182915" marR="0"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0.6</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76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Total current liabilities</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33.4</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Noncurrent liabilities</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6.5</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76397">
                <a:tc>
                  <a:txBody>
                    <a:bodyPr/>
                    <a:lstStyle/>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Total stockholders’ equity</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42.2</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76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bg1"/>
                          </a:solidFill>
                          <a:effectLst/>
                          <a:latin typeface="Avenir Next" panose="020B0503020202020204" pitchFamily="34" charset="0"/>
                          <a:ea typeface="ＭＳ Ｐゴシック" pitchFamily="34" charset="-128"/>
                        </a:rPr>
                        <a:t>Total liabilities and equity</a:t>
                      </a:r>
                    </a:p>
                  </a:txBody>
                  <a:tcPr marL="182915" marR="84439" marT="42211" marB="42211" anchor="b"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venir Next" panose="020B0503020202020204" pitchFamily="34" charset="0"/>
                          <a:ea typeface="ＭＳ Ｐゴシック" pitchFamily="34" charset="-128"/>
                        </a:rPr>
                        <a:t>$82.1</a:t>
                      </a:r>
                    </a:p>
                  </a:txBody>
                  <a:tcPr marL="182915" marR="91457" marT="42211" marB="42211" anchor="b"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bl>
          </a:graphicData>
        </a:graphic>
      </p:graphicFrame>
      <p:sp>
        <p:nvSpPr>
          <p:cNvPr id="13" name="Title2">
            <a:extLst>
              <a:ext uri="{FF2B5EF4-FFF2-40B4-BE49-F238E27FC236}">
                <a16:creationId xmlns:a16="http://schemas.microsoft.com/office/drawing/2014/main" id="{163A0139-FBED-184E-B1BE-F9BA5F5D0817}"/>
              </a:ext>
            </a:extLst>
          </p:cNvPr>
          <p:cNvSpPr>
            <a:spLocks noChangeArrowheads="1"/>
          </p:cNvSpPr>
          <p:nvPr>
            <p:custDataLst>
              <p:tags r:id="rId1"/>
            </p:custDataLst>
          </p:nvPr>
        </p:nvSpPr>
        <p:spPr bwMode="auto">
          <a:xfrm>
            <a:off x="6837363" y="881063"/>
            <a:ext cx="4410075" cy="552450"/>
          </a:xfrm>
          <a:prstGeom prst="rect">
            <a:avLst/>
          </a:prstGeom>
          <a:noFill/>
          <a:ln w="9525">
            <a:noFill/>
            <a:miter lim="800000"/>
            <a:headEnd/>
            <a:tailEnd/>
          </a:ln>
        </p:spPr>
        <p:txBody>
          <a:bodyPr anchor="ctr"/>
          <a:lstStyle/>
          <a:p>
            <a:pPr fontAlgn="auto">
              <a:spcBef>
                <a:spcPts val="0"/>
              </a:spcBef>
              <a:spcAft>
                <a:spcPts val="0"/>
              </a:spcAft>
              <a:defRPr/>
            </a:pPr>
            <a:r>
              <a:rPr lang="en-US" sz="2400" b="1" dirty="0">
                <a:latin typeface="+mn-lt"/>
              </a:rPr>
              <a:t>Balance Sheet</a:t>
            </a:r>
            <a:endParaRPr lang="en-US" sz="2400" b="1" dirty="0">
              <a:effectLst>
                <a:outerShdw blurRad="38100" dist="38100" dir="2700000" algn="tl">
                  <a:srgbClr val="C0C0C0"/>
                </a:outerShdw>
              </a:effectLst>
              <a:latin typeface="+mn-lt"/>
            </a:endParaRPr>
          </a:p>
        </p:txBody>
      </p:sp>
      <p:sp>
        <p:nvSpPr>
          <p:cNvPr id="59447" name="Google Shape;658;p33">
            <a:extLst>
              <a:ext uri="{FF2B5EF4-FFF2-40B4-BE49-F238E27FC236}">
                <a16:creationId xmlns:a16="http://schemas.microsoft.com/office/drawing/2014/main" id="{5963202E-C58C-CA4D-B958-EAE332C8972D}"/>
              </a:ext>
            </a:extLst>
          </p:cNvPr>
          <p:cNvSpPr>
            <a:spLocks noChangeArrowheads="1"/>
          </p:cNvSpPr>
          <p:nvPr/>
        </p:nvSpPr>
        <p:spPr bwMode="auto">
          <a:xfrm>
            <a:off x="3614738" y="1703388"/>
            <a:ext cx="2544762" cy="1325562"/>
          </a:xfrm>
          <a:prstGeom prst="rect">
            <a:avLst/>
          </a:prstGeom>
          <a:solidFill>
            <a:srgbClr val="112E50"/>
          </a:solidFill>
          <a:ln w="9525">
            <a:solidFill>
              <a:srgbClr val="112E50"/>
            </a:solidFill>
            <a:miter lim="800000"/>
            <a:headEnd/>
            <a:tailEnd/>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endParaRPr lang="en-US" altLang="en-US" sz="2400" dirty="0">
              <a:solidFill>
                <a:schemeClr val="bg1"/>
              </a:solidFill>
              <a:latin typeface="Avenir Next Medium" panose="020B0503020202020204" pitchFamily="34" charset="0"/>
            </a:endParaRPr>
          </a:p>
        </p:txBody>
      </p:sp>
      <p:sp>
        <p:nvSpPr>
          <p:cNvPr id="59448" name="Google Shape;660;p33">
            <a:extLst>
              <a:ext uri="{FF2B5EF4-FFF2-40B4-BE49-F238E27FC236}">
                <a16:creationId xmlns:a16="http://schemas.microsoft.com/office/drawing/2014/main" id="{03D30372-86D7-E642-A81D-E3E3F921C33E}"/>
              </a:ext>
            </a:extLst>
          </p:cNvPr>
          <p:cNvSpPr>
            <a:spLocks noChangeArrowheads="1"/>
          </p:cNvSpPr>
          <p:nvPr/>
        </p:nvSpPr>
        <p:spPr bwMode="auto">
          <a:xfrm>
            <a:off x="3609975" y="3208338"/>
            <a:ext cx="2543175" cy="1327150"/>
          </a:xfrm>
          <a:prstGeom prst="rect">
            <a:avLst/>
          </a:prstGeom>
          <a:solidFill>
            <a:srgbClr val="207CC3"/>
          </a:solidFill>
          <a:ln w="9525">
            <a:solidFill>
              <a:srgbClr val="207CC3"/>
            </a:solidFill>
            <a:miter lim="800000"/>
            <a:headEnd/>
            <a:tailEnd/>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endParaRPr lang="en-US" altLang="en-US" sz="2400" dirty="0">
              <a:solidFill>
                <a:schemeClr val="tx1"/>
              </a:solidFill>
              <a:latin typeface="Avenir Next Medium" panose="020B0503020202020204" pitchFamily="34" charset="0"/>
            </a:endParaRPr>
          </a:p>
        </p:txBody>
      </p:sp>
      <p:sp>
        <p:nvSpPr>
          <p:cNvPr id="59449" name="Google Shape;661;p33">
            <a:extLst>
              <a:ext uri="{FF2B5EF4-FFF2-40B4-BE49-F238E27FC236}">
                <a16:creationId xmlns:a16="http://schemas.microsoft.com/office/drawing/2014/main" id="{A58BE499-6179-A447-94E2-33B5D019A66B}"/>
              </a:ext>
            </a:extLst>
          </p:cNvPr>
          <p:cNvSpPr>
            <a:spLocks noChangeArrowheads="1"/>
          </p:cNvSpPr>
          <p:nvPr/>
        </p:nvSpPr>
        <p:spPr bwMode="auto">
          <a:xfrm>
            <a:off x="855663" y="1708150"/>
            <a:ext cx="2544762" cy="1327150"/>
          </a:xfrm>
          <a:prstGeom prst="rect">
            <a:avLst/>
          </a:prstGeom>
          <a:solidFill>
            <a:srgbClr val="112E50"/>
          </a:solidFill>
          <a:ln w="9525">
            <a:solidFill>
              <a:srgbClr val="112E50"/>
            </a:solidFill>
            <a:miter lim="800000"/>
            <a:headEnd/>
            <a:tailEnd/>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endParaRPr lang="en-US" altLang="en-US" sz="2400" dirty="0">
              <a:solidFill>
                <a:schemeClr val="tx1"/>
              </a:solidFill>
              <a:latin typeface="Avenir Next Medium" panose="020B0503020202020204" pitchFamily="34" charset="0"/>
            </a:endParaRPr>
          </a:p>
        </p:txBody>
      </p:sp>
      <p:sp>
        <p:nvSpPr>
          <p:cNvPr id="59450" name="Google Shape;662;p33">
            <a:extLst>
              <a:ext uri="{FF2B5EF4-FFF2-40B4-BE49-F238E27FC236}">
                <a16:creationId xmlns:a16="http://schemas.microsoft.com/office/drawing/2014/main" id="{A6EDC3C6-1515-2F42-B86E-4EE6A0D82CAC}"/>
              </a:ext>
            </a:extLst>
          </p:cNvPr>
          <p:cNvSpPr txBox="1">
            <a:spLocks noChangeArrowheads="1"/>
          </p:cNvSpPr>
          <p:nvPr/>
        </p:nvSpPr>
        <p:spPr bwMode="auto">
          <a:xfrm>
            <a:off x="4151313" y="1936750"/>
            <a:ext cx="21097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15000"/>
              </a:lnSpc>
              <a:spcBef>
                <a:spcPct val="0"/>
              </a:spcBef>
              <a:buFontTx/>
              <a:buNone/>
            </a:pPr>
            <a:r>
              <a:rPr lang="en-US" altLang="en-US" sz="2400" b="1" dirty="0">
                <a:solidFill>
                  <a:schemeClr val="bg1"/>
                </a:solidFill>
                <a:latin typeface="+mn-lt"/>
                <a:ea typeface="Proxima Nova Extrabold" panose="020B0503030502060204" pitchFamily="34" charset="0"/>
                <a:cs typeface="Proxima Nova Extrabold" panose="020B0503030502060204" pitchFamily="34" charset="0"/>
                <a:sym typeface="Proxima Nova Extrabold" panose="020B0503030502060204" pitchFamily="34" charset="0"/>
              </a:rPr>
              <a:t>9,103,160</a:t>
            </a:r>
          </a:p>
          <a:p>
            <a:pPr>
              <a:lnSpc>
                <a:spcPct val="115000"/>
              </a:lnSpc>
              <a:spcBef>
                <a:spcPct val="0"/>
              </a:spcBef>
              <a:buFont typeface="Arial" panose="020B0604020202020204" pitchFamily="34" charset="0"/>
              <a:buNone/>
            </a:pPr>
            <a:r>
              <a:rPr lang="en-US" altLang="en-US" sz="1400"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Shares Outstanding</a:t>
            </a:r>
          </a:p>
        </p:txBody>
      </p:sp>
      <p:sp>
        <p:nvSpPr>
          <p:cNvPr id="59451" name="Google Shape;666;p33">
            <a:extLst>
              <a:ext uri="{FF2B5EF4-FFF2-40B4-BE49-F238E27FC236}">
                <a16:creationId xmlns:a16="http://schemas.microsoft.com/office/drawing/2014/main" id="{0A958DA7-63AA-284A-8B31-71187D0304B2}"/>
              </a:ext>
            </a:extLst>
          </p:cNvPr>
          <p:cNvSpPr txBox="1">
            <a:spLocks noChangeArrowheads="1"/>
          </p:cNvSpPr>
          <p:nvPr/>
        </p:nvSpPr>
        <p:spPr bwMode="auto">
          <a:xfrm>
            <a:off x="4151313" y="3416300"/>
            <a:ext cx="18859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15000"/>
              </a:lnSpc>
              <a:spcBef>
                <a:spcPct val="0"/>
              </a:spcBef>
              <a:buFontTx/>
              <a:buNone/>
            </a:pPr>
            <a:r>
              <a:rPr lang="en-US" altLang="en-US" sz="2400" b="1" dirty="0">
                <a:solidFill>
                  <a:schemeClr val="bg1"/>
                </a:solidFill>
                <a:latin typeface="+mn-lt"/>
              </a:rPr>
              <a:t>631,834</a:t>
            </a:r>
          </a:p>
          <a:p>
            <a:pPr>
              <a:lnSpc>
                <a:spcPct val="115000"/>
              </a:lnSpc>
              <a:spcBef>
                <a:spcPct val="0"/>
              </a:spcBef>
              <a:buFontTx/>
              <a:buNone/>
            </a:pPr>
            <a:r>
              <a:rPr lang="en-US" altLang="en-US" sz="1400" dirty="0">
                <a:solidFill>
                  <a:schemeClr val="bg1"/>
                </a:solidFill>
                <a:latin typeface="+mn-lt"/>
                <a:ea typeface="Proxima Nova Extrabold" panose="020B0503030502060204" pitchFamily="34" charset="0"/>
                <a:cs typeface="Proxima Nova Extrabold" panose="020B0503030502060204" pitchFamily="34" charset="0"/>
                <a:sym typeface="Proxima Nova Extrabold" panose="020B0503030502060204" pitchFamily="34" charset="0"/>
              </a:rPr>
              <a:t>Management</a:t>
            </a:r>
          </a:p>
        </p:txBody>
      </p:sp>
      <p:sp>
        <p:nvSpPr>
          <p:cNvPr id="59452" name="Google Shape;668;p33">
            <a:extLst>
              <a:ext uri="{FF2B5EF4-FFF2-40B4-BE49-F238E27FC236}">
                <a16:creationId xmlns:a16="http://schemas.microsoft.com/office/drawing/2014/main" id="{F63DD82A-5F1C-4441-81D5-959ABC5EE09D}"/>
              </a:ext>
            </a:extLst>
          </p:cNvPr>
          <p:cNvSpPr txBox="1">
            <a:spLocks noChangeArrowheads="1"/>
          </p:cNvSpPr>
          <p:nvPr/>
        </p:nvSpPr>
        <p:spPr bwMode="auto">
          <a:xfrm>
            <a:off x="1387475" y="1944688"/>
            <a:ext cx="2125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15000"/>
              </a:lnSpc>
              <a:spcBef>
                <a:spcPct val="0"/>
              </a:spcBef>
              <a:buFontTx/>
              <a:buNone/>
            </a:pPr>
            <a:r>
              <a:rPr lang="en-US" altLang="en-US" sz="2200" b="1"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$17,058,363</a:t>
            </a:r>
          </a:p>
          <a:p>
            <a:pPr>
              <a:lnSpc>
                <a:spcPct val="115000"/>
              </a:lnSpc>
              <a:spcBef>
                <a:spcPct val="0"/>
              </a:spcBef>
              <a:buFontTx/>
              <a:buNone/>
            </a:pPr>
            <a:r>
              <a:rPr lang="en-US" altLang="en-US" sz="1400"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Cash</a:t>
            </a:r>
          </a:p>
        </p:txBody>
      </p:sp>
      <p:sp>
        <p:nvSpPr>
          <p:cNvPr id="59453" name="Google Shape;670;p33">
            <a:extLst>
              <a:ext uri="{FF2B5EF4-FFF2-40B4-BE49-F238E27FC236}">
                <a16:creationId xmlns:a16="http://schemas.microsoft.com/office/drawing/2014/main" id="{203058DD-76C6-BD43-A286-4B0852353CBC}"/>
              </a:ext>
            </a:extLst>
          </p:cNvPr>
          <p:cNvSpPr>
            <a:spLocks noChangeArrowheads="1"/>
          </p:cNvSpPr>
          <p:nvPr/>
        </p:nvSpPr>
        <p:spPr bwMode="auto">
          <a:xfrm>
            <a:off x="3617913" y="4697413"/>
            <a:ext cx="2544762" cy="1325562"/>
          </a:xfrm>
          <a:prstGeom prst="rect">
            <a:avLst/>
          </a:prstGeom>
          <a:solidFill>
            <a:srgbClr val="9D2630"/>
          </a:solidFill>
          <a:ln w="9525">
            <a:solidFill>
              <a:srgbClr val="9D2630"/>
            </a:solidFill>
            <a:miter lim="800000"/>
            <a:headEnd/>
            <a:tailEnd/>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endParaRPr lang="en-US" altLang="en-US" sz="2400" dirty="0">
              <a:solidFill>
                <a:schemeClr val="tx1"/>
              </a:solidFill>
              <a:latin typeface="Avenir Next Medium" panose="020B0503020202020204" pitchFamily="34" charset="0"/>
            </a:endParaRPr>
          </a:p>
        </p:txBody>
      </p:sp>
      <p:sp>
        <p:nvSpPr>
          <p:cNvPr id="59454" name="Google Shape;671;p33">
            <a:extLst>
              <a:ext uri="{FF2B5EF4-FFF2-40B4-BE49-F238E27FC236}">
                <a16:creationId xmlns:a16="http://schemas.microsoft.com/office/drawing/2014/main" id="{1ADA950D-F648-A24D-ACE7-6D84F06F05F4}"/>
              </a:ext>
            </a:extLst>
          </p:cNvPr>
          <p:cNvSpPr>
            <a:spLocks noChangeArrowheads="1"/>
          </p:cNvSpPr>
          <p:nvPr/>
        </p:nvSpPr>
        <p:spPr bwMode="auto">
          <a:xfrm>
            <a:off x="855663" y="3203575"/>
            <a:ext cx="2544762" cy="1325563"/>
          </a:xfrm>
          <a:prstGeom prst="rect">
            <a:avLst/>
          </a:prstGeom>
          <a:solidFill>
            <a:srgbClr val="207CC3"/>
          </a:solidFill>
          <a:ln w="9525">
            <a:solidFill>
              <a:srgbClr val="207CC3"/>
            </a:solidFill>
            <a:miter lim="800000"/>
            <a:headEnd/>
            <a:tailEnd/>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endParaRPr lang="en-US" altLang="en-US" sz="2400" dirty="0">
              <a:solidFill>
                <a:schemeClr val="tx1"/>
              </a:solidFill>
              <a:latin typeface="Avenir Next Medium" panose="020B0503020202020204" pitchFamily="34" charset="0"/>
            </a:endParaRPr>
          </a:p>
        </p:txBody>
      </p:sp>
      <p:sp>
        <p:nvSpPr>
          <p:cNvPr id="59455" name="Google Shape;673;p33">
            <a:extLst>
              <a:ext uri="{FF2B5EF4-FFF2-40B4-BE49-F238E27FC236}">
                <a16:creationId xmlns:a16="http://schemas.microsoft.com/office/drawing/2014/main" id="{995904F9-FF6D-A64D-AAA7-1683DBCCE9B5}"/>
              </a:ext>
            </a:extLst>
          </p:cNvPr>
          <p:cNvSpPr txBox="1">
            <a:spLocks noChangeArrowheads="1"/>
          </p:cNvSpPr>
          <p:nvPr/>
        </p:nvSpPr>
        <p:spPr bwMode="auto">
          <a:xfrm>
            <a:off x="4116388" y="4945063"/>
            <a:ext cx="22399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15000"/>
              </a:lnSpc>
              <a:spcBef>
                <a:spcPct val="0"/>
              </a:spcBef>
              <a:buFontTx/>
              <a:buNone/>
            </a:pPr>
            <a:r>
              <a:rPr lang="en-US" altLang="en-US" sz="2200" b="1"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$42,222,794</a:t>
            </a:r>
          </a:p>
          <a:p>
            <a:pPr>
              <a:lnSpc>
                <a:spcPct val="115000"/>
              </a:lnSpc>
              <a:spcBef>
                <a:spcPct val="0"/>
              </a:spcBef>
              <a:buFont typeface="Arial" panose="020B0604020202020204" pitchFamily="34" charset="0"/>
              <a:buNone/>
            </a:pPr>
            <a:r>
              <a:rPr lang="en-US" altLang="en-US" sz="1400"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Stockholders’ Equity</a:t>
            </a:r>
          </a:p>
          <a:p>
            <a:pPr>
              <a:lnSpc>
                <a:spcPct val="115000"/>
              </a:lnSpc>
              <a:spcBef>
                <a:spcPct val="0"/>
              </a:spcBef>
              <a:buFontTx/>
              <a:buNone/>
            </a:pPr>
            <a:endParaRPr lang="en-US" altLang="en-US" sz="2400" b="1" dirty="0">
              <a:solidFill>
                <a:schemeClr val="bg1"/>
              </a:solidFill>
              <a:latin typeface="Avenir Next" panose="020B0503020202020204" pitchFamily="34" charset="0"/>
              <a:ea typeface="Proxima Nova Extrabold" panose="020B0503030502060204" pitchFamily="34" charset="0"/>
              <a:cs typeface="Proxima Nova Extrabold" panose="020B0503030502060204" pitchFamily="34" charset="0"/>
              <a:sym typeface="Proxima Nova Extrabold" panose="020B0503030502060204" pitchFamily="34" charset="0"/>
            </a:endParaRPr>
          </a:p>
        </p:txBody>
      </p:sp>
      <p:sp>
        <p:nvSpPr>
          <p:cNvPr id="59456" name="Google Shape;675;p33">
            <a:extLst>
              <a:ext uri="{FF2B5EF4-FFF2-40B4-BE49-F238E27FC236}">
                <a16:creationId xmlns:a16="http://schemas.microsoft.com/office/drawing/2014/main" id="{3637DD73-7875-8946-A899-2A778A282F45}"/>
              </a:ext>
            </a:extLst>
          </p:cNvPr>
          <p:cNvSpPr txBox="1">
            <a:spLocks noChangeArrowheads="1"/>
          </p:cNvSpPr>
          <p:nvPr/>
        </p:nvSpPr>
        <p:spPr bwMode="auto">
          <a:xfrm>
            <a:off x="1525588" y="3317875"/>
            <a:ext cx="17605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15000"/>
              </a:lnSpc>
              <a:spcBef>
                <a:spcPct val="0"/>
              </a:spcBef>
              <a:buClr>
                <a:srgbClr val="1E2630"/>
              </a:buClr>
              <a:buSzPts val="1100"/>
              <a:buFont typeface="Arial" panose="020B0604020202020204" pitchFamily="34" charset="0"/>
              <a:buNone/>
            </a:pPr>
            <a:r>
              <a:rPr lang="en-US" altLang="en-US" sz="3200" b="1"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$0</a:t>
            </a:r>
          </a:p>
          <a:p>
            <a:pPr>
              <a:lnSpc>
                <a:spcPct val="115000"/>
              </a:lnSpc>
              <a:spcBef>
                <a:spcPct val="0"/>
              </a:spcBef>
              <a:buClr>
                <a:srgbClr val="1E2630"/>
              </a:buClr>
              <a:buSzPts val="1100"/>
              <a:buFont typeface="Arial" panose="020B0604020202020204" pitchFamily="34" charset="0"/>
              <a:buNone/>
            </a:pPr>
            <a:r>
              <a:rPr lang="en-US" altLang="en-US" sz="1600"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LT Debt </a:t>
            </a:r>
          </a:p>
          <a:p>
            <a:pPr>
              <a:lnSpc>
                <a:spcPct val="115000"/>
              </a:lnSpc>
              <a:spcBef>
                <a:spcPct val="0"/>
              </a:spcBef>
              <a:buClr>
                <a:srgbClr val="1E2630"/>
              </a:buClr>
              <a:buSzPts val="1100"/>
              <a:buFont typeface="Arial" panose="020B0604020202020204" pitchFamily="34" charset="0"/>
              <a:buNone/>
            </a:pPr>
            <a:endParaRPr lang="en-US" altLang="en-US" sz="2400" b="1" dirty="0">
              <a:solidFill>
                <a:schemeClr val="bg1"/>
              </a:solidFill>
              <a:latin typeface="Avenir Next" panose="020B0503020202020204" pitchFamily="34" charset="0"/>
              <a:ea typeface="Proxima Nova" panose="020B0503030502060204" pitchFamily="34" charset="0"/>
              <a:cs typeface="Proxima Nova" panose="020B0503030502060204" pitchFamily="34" charset="0"/>
              <a:sym typeface="Proxima Nova" panose="020B0503030502060204" pitchFamily="34" charset="0"/>
            </a:endParaRPr>
          </a:p>
          <a:p>
            <a:pPr>
              <a:lnSpc>
                <a:spcPct val="115000"/>
              </a:lnSpc>
              <a:spcBef>
                <a:spcPct val="0"/>
              </a:spcBef>
              <a:buFontTx/>
              <a:buNone/>
            </a:pPr>
            <a:endParaRPr lang="en-US" altLang="en-US" sz="2400" b="1" dirty="0">
              <a:solidFill>
                <a:schemeClr val="bg1"/>
              </a:solidFill>
              <a:latin typeface="Avenir Next" panose="020B0503020202020204" pitchFamily="34" charset="0"/>
              <a:ea typeface="Proxima Nova" panose="020B0503030502060204" pitchFamily="34" charset="0"/>
              <a:cs typeface="Proxima Nova" panose="020B0503030502060204" pitchFamily="34" charset="0"/>
              <a:sym typeface="Proxima Nova" panose="020B0503030502060204" pitchFamily="34" charset="0"/>
            </a:endParaRPr>
          </a:p>
          <a:p>
            <a:pPr>
              <a:lnSpc>
                <a:spcPct val="115000"/>
              </a:lnSpc>
              <a:spcBef>
                <a:spcPct val="0"/>
              </a:spcBef>
              <a:buClr>
                <a:srgbClr val="1E2630"/>
              </a:buClr>
              <a:buSzPts val="1100"/>
              <a:buFont typeface="Arial" panose="020B0604020202020204" pitchFamily="34" charset="0"/>
              <a:buNone/>
            </a:pPr>
            <a:endParaRPr lang="en-US" altLang="en-US" sz="2400" b="1" dirty="0">
              <a:solidFill>
                <a:schemeClr val="bg1"/>
              </a:solidFill>
              <a:latin typeface="Avenir Next" panose="020B0503020202020204" pitchFamily="34" charset="0"/>
              <a:ea typeface="Proxima Nova" panose="020B0503030502060204" pitchFamily="34" charset="0"/>
              <a:cs typeface="Proxima Nova" panose="020B0503030502060204" pitchFamily="34" charset="0"/>
              <a:sym typeface="Proxima Nova" panose="020B0503030502060204" pitchFamily="34" charset="0"/>
            </a:endParaRPr>
          </a:p>
          <a:p>
            <a:pPr>
              <a:lnSpc>
                <a:spcPct val="115000"/>
              </a:lnSpc>
              <a:spcBef>
                <a:spcPct val="0"/>
              </a:spcBef>
              <a:buFontTx/>
              <a:buNone/>
            </a:pPr>
            <a:endParaRPr lang="en-US" altLang="en-US" sz="2400" b="1" dirty="0">
              <a:solidFill>
                <a:schemeClr val="bg1"/>
              </a:solidFill>
              <a:latin typeface="Avenir Next" panose="020B0503020202020204" pitchFamily="34" charset="0"/>
              <a:ea typeface="Proxima Nova" panose="020B0503030502060204" pitchFamily="34" charset="0"/>
              <a:cs typeface="Proxima Nova" panose="020B0503030502060204" pitchFamily="34" charset="0"/>
              <a:sym typeface="Proxima Nova" panose="020B0503030502060204" pitchFamily="34" charset="0"/>
            </a:endParaRPr>
          </a:p>
        </p:txBody>
      </p:sp>
      <p:pic>
        <p:nvPicPr>
          <p:cNvPr id="59457" name="Google Shape;679;p33">
            <a:extLst>
              <a:ext uri="{FF2B5EF4-FFF2-40B4-BE49-F238E27FC236}">
                <a16:creationId xmlns:a16="http://schemas.microsoft.com/office/drawing/2014/main" id="{C0D2B126-66D8-0047-BAD5-8C7D41EB3308}"/>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0450" y="3670300"/>
            <a:ext cx="2603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8" name="Google Shape;681;p33">
            <a:extLst>
              <a:ext uri="{FF2B5EF4-FFF2-40B4-BE49-F238E27FC236}">
                <a16:creationId xmlns:a16="http://schemas.microsoft.com/office/drawing/2014/main" id="{C2D59282-FC3F-2D4C-9A38-F3CD782D9968}"/>
              </a:ext>
            </a:extLst>
          </p:cNvPr>
          <p:cNvPicPr preferRelativeResize="0">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9650" y="2205038"/>
            <a:ext cx="3143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9" name="Google Shape;682;p33">
            <a:extLst>
              <a:ext uri="{FF2B5EF4-FFF2-40B4-BE49-F238E27FC236}">
                <a16:creationId xmlns:a16="http://schemas.microsoft.com/office/drawing/2014/main" id="{71BE3C8B-9F0C-6B4C-962D-A5B27E0D11BE}"/>
              </a:ext>
            </a:extLst>
          </p:cNvPr>
          <p:cNvPicPr preferRelativeResize="0">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81425" y="3636963"/>
            <a:ext cx="24606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60" name="Google Shape;684;p33">
            <a:extLst>
              <a:ext uri="{FF2B5EF4-FFF2-40B4-BE49-F238E27FC236}">
                <a16:creationId xmlns:a16="http://schemas.microsoft.com/office/drawing/2014/main" id="{65BB7FE0-2D90-EE4D-B749-CC6930F6E681}"/>
              </a:ext>
            </a:extLst>
          </p:cNvPr>
          <p:cNvPicPr preferRelativeResize="0">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38563" y="5189538"/>
            <a:ext cx="2968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61" name="Google Shape;685;p33">
            <a:extLst>
              <a:ext uri="{FF2B5EF4-FFF2-40B4-BE49-F238E27FC236}">
                <a16:creationId xmlns:a16="http://schemas.microsoft.com/office/drawing/2014/main" id="{A0AA303E-FDA2-0C48-88C4-27B4A770B581}"/>
              </a:ext>
            </a:extLst>
          </p:cNvPr>
          <p:cNvPicPr preferRelativeResize="0">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757613" y="2192338"/>
            <a:ext cx="358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62" name="Google Shape;689;p33">
            <a:extLst>
              <a:ext uri="{FF2B5EF4-FFF2-40B4-BE49-F238E27FC236}">
                <a16:creationId xmlns:a16="http://schemas.microsoft.com/office/drawing/2014/main" id="{2555A536-C222-9C4C-BC84-2973FDE90CD3}"/>
              </a:ext>
            </a:extLst>
          </p:cNvPr>
          <p:cNvSpPr>
            <a:spLocks noChangeArrowheads="1"/>
          </p:cNvSpPr>
          <p:nvPr/>
        </p:nvSpPr>
        <p:spPr bwMode="auto">
          <a:xfrm>
            <a:off x="862013" y="4695825"/>
            <a:ext cx="2544762" cy="1325563"/>
          </a:xfrm>
          <a:prstGeom prst="rect">
            <a:avLst/>
          </a:prstGeom>
          <a:solidFill>
            <a:srgbClr val="9D2630"/>
          </a:solidFill>
          <a:ln w="9525">
            <a:solidFill>
              <a:srgbClr val="9D2630"/>
            </a:solidFill>
            <a:miter lim="800000"/>
            <a:headEnd/>
            <a:tailEnd/>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00000"/>
              </a:lnSpc>
              <a:spcBef>
                <a:spcPct val="0"/>
              </a:spcBef>
              <a:buFontTx/>
              <a:buNone/>
            </a:pPr>
            <a:endParaRPr lang="en-US" altLang="en-US" sz="2400" dirty="0">
              <a:solidFill>
                <a:schemeClr val="tx1"/>
              </a:solidFill>
              <a:latin typeface="Avenir Next Medium" panose="020B0503020202020204" pitchFamily="34" charset="0"/>
            </a:endParaRPr>
          </a:p>
        </p:txBody>
      </p:sp>
      <p:sp>
        <p:nvSpPr>
          <p:cNvPr id="59463" name="Google Shape;690;p33">
            <a:extLst>
              <a:ext uri="{FF2B5EF4-FFF2-40B4-BE49-F238E27FC236}">
                <a16:creationId xmlns:a16="http://schemas.microsoft.com/office/drawing/2014/main" id="{14208FF5-FAA2-F345-A30E-8423CEF8410F}"/>
              </a:ext>
            </a:extLst>
          </p:cNvPr>
          <p:cNvSpPr txBox="1">
            <a:spLocks noChangeArrowheads="1"/>
          </p:cNvSpPr>
          <p:nvPr/>
        </p:nvSpPr>
        <p:spPr bwMode="auto">
          <a:xfrm>
            <a:off x="1343721" y="4919663"/>
            <a:ext cx="21907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nSpc>
                <a:spcPct val="115000"/>
              </a:lnSpc>
              <a:spcBef>
                <a:spcPct val="0"/>
              </a:spcBef>
              <a:buFontTx/>
              <a:buNone/>
            </a:pPr>
            <a:r>
              <a:rPr lang="en-US" altLang="en-US" sz="2400" b="1"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$14,584,485</a:t>
            </a:r>
          </a:p>
          <a:p>
            <a:pPr>
              <a:lnSpc>
                <a:spcPct val="115000"/>
              </a:lnSpc>
              <a:spcBef>
                <a:spcPct val="0"/>
              </a:spcBef>
              <a:buFontTx/>
              <a:buNone/>
            </a:pPr>
            <a:r>
              <a:rPr lang="en-US" altLang="en-US" sz="1400" dirty="0">
                <a:solidFill>
                  <a:schemeClr val="bg1"/>
                </a:solidFill>
                <a:latin typeface="+mn-lt"/>
                <a:ea typeface="Proxima Nova" panose="020B0503030502060204" pitchFamily="34" charset="0"/>
                <a:cs typeface="Proxima Nova" panose="020B0503030502060204" pitchFamily="34" charset="0"/>
                <a:sym typeface="Proxima Nova" panose="020B0503030502060204" pitchFamily="34" charset="0"/>
              </a:rPr>
              <a:t>Working Capital</a:t>
            </a:r>
          </a:p>
        </p:txBody>
      </p:sp>
      <p:pic>
        <p:nvPicPr>
          <p:cNvPr id="59464" name="Google Shape;692;p33">
            <a:extLst>
              <a:ext uri="{FF2B5EF4-FFF2-40B4-BE49-F238E27FC236}">
                <a16:creationId xmlns:a16="http://schemas.microsoft.com/office/drawing/2014/main" id="{0214895D-6B71-564B-AF7D-9214E3A15465}"/>
              </a:ext>
            </a:extLst>
          </p:cNvPr>
          <p:cNvPicPr preferRelativeResize="0">
            <a:picLocks noChangeAspect="1" noChangeArrowheads="1"/>
          </p:cNvPicPr>
          <p:nvPr/>
        </p:nvPicPr>
        <p:blipFill>
          <a:blip r:embed="rId9" cstate="screen">
            <a:extLst>
              <a:ext uri="{28A0092B-C50C-407E-A947-70E740481C1C}">
                <a14:useLocalDpi xmlns:a14="http://schemas.microsoft.com/office/drawing/2010/main"/>
              </a:ext>
            </a:extLst>
          </a:blip>
          <a:srcRect l="-7413" r="-1292" b="-8707"/>
          <a:stretch>
            <a:fillRect/>
          </a:stretch>
        </p:blipFill>
        <p:spPr bwMode="auto">
          <a:xfrm>
            <a:off x="974725" y="5210175"/>
            <a:ext cx="3222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C3CA089-E464-6B4E-AF8E-DB1A93DA00B0}"/>
              </a:ext>
            </a:extLst>
          </p:cNvPr>
          <p:cNvSpPr txBox="1"/>
          <p:nvPr/>
        </p:nvSpPr>
        <p:spPr>
          <a:xfrm>
            <a:off x="838200" y="6180138"/>
            <a:ext cx="3098800" cy="430887"/>
          </a:xfrm>
          <a:prstGeom prst="rect">
            <a:avLst/>
          </a:prstGeom>
          <a:noFill/>
        </p:spPr>
        <p:txBody>
          <a:bodyPr>
            <a:spAutoFit/>
          </a:bodyPr>
          <a:lstStyle/>
          <a:p>
            <a:pPr>
              <a:defRPr/>
            </a:pPr>
            <a:r>
              <a:rPr lang="en-US" sz="1100" dirty="0">
                <a:solidFill>
                  <a:schemeClr val="bg2">
                    <a:lumMod val="50000"/>
                  </a:schemeClr>
                </a:solidFill>
                <a:latin typeface="+mn-lt"/>
              </a:rPr>
              <a:t>Data as of 3/31/2021</a:t>
            </a:r>
          </a:p>
          <a:p>
            <a:pPr>
              <a:defRPr/>
            </a:pPr>
            <a:r>
              <a:rPr lang="en-US" sz="1100" dirty="0">
                <a:solidFill>
                  <a:schemeClr val="bg2">
                    <a:lumMod val="50000"/>
                  </a:schemeClr>
                </a:solidFill>
                <a:latin typeface="+mn-lt"/>
              </a:rPr>
              <a:t>*Insider holders from CapitalIQ</a:t>
            </a:r>
          </a:p>
        </p:txBody>
      </p:sp>
      <p:sp>
        <p:nvSpPr>
          <p:cNvPr id="3" name="TextBox 2">
            <a:extLst>
              <a:ext uri="{FF2B5EF4-FFF2-40B4-BE49-F238E27FC236}">
                <a16:creationId xmlns:a16="http://schemas.microsoft.com/office/drawing/2014/main" id="{95056F51-EC6B-4520-A3D8-C493DDA65B41}"/>
              </a:ext>
            </a:extLst>
          </p:cNvPr>
          <p:cNvSpPr txBox="1"/>
          <p:nvPr/>
        </p:nvSpPr>
        <p:spPr>
          <a:xfrm>
            <a:off x="5476825" y="3429198"/>
            <a:ext cx="274434" cy="307777"/>
          </a:xfrm>
          <a:prstGeom prst="rect">
            <a:avLst/>
          </a:prstGeom>
          <a:noFill/>
        </p:spPr>
        <p:txBody>
          <a:bodyPr wrap="none" rtlCol="0">
            <a:spAutoFit/>
          </a:bodyPr>
          <a:lstStyle/>
          <a:p>
            <a:r>
              <a:rPr lang="en-US" sz="1400" dirty="0">
                <a:solidFill>
                  <a:schemeClr val="bg1"/>
                </a:solidFill>
              </a:rPr>
              <a:t>*</a:t>
            </a:r>
          </a:p>
        </p:txBody>
      </p:sp>
      <p:sp>
        <p:nvSpPr>
          <p:cNvPr id="4" name="Slide Number Placeholder 3">
            <a:extLst>
              <a:ext uri="{FF2B5EF4-FFF2-40B4-BE49-F238E27FC236}">
                <a16:creationId xmlns:a16="http://schemas.microsoft.com/office/drawing/2014/main" id="{00745360-8D7A-4C1D-8D00-34A7EE156233}"/>
              </a:ext>
            </a:extLst>
          </p:cNvPr>
          <p:cNvSpPr>
            <a:spLocks noGrp="1"/>
          </p:cNvSpPr>
          <p:nvPr>
            <p:ph type="sldNum" sz="quarter" idx="12"/>
          </p:nvPr>
        </p:nvSpPr>
        <p:spPr/>
        <p:txBody>
          <a:bodyPr/>
          <a:lstStyle/>
          <a:p>
            <a:pPr>
              <a:defRPr/>
            </a:pPr>
            <a:fld id="{B81C822A-10E9-E34A-AF8E-EC4A927BFEC3}" type="slidenum">
              <a:rPr lang="en-US" altLang="en-US" smtClean="0"/>
              <a:pPr>
                <a:defRPr/>
              </a:pPr>
              <a:t>24</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2FE595-C57D-3C4A-AFE5-7C2C8181800C}"/>
              </a:ext>
            </a:extLst>
          </p:cNvPr>
          <p:cNvSpPr/>
          <p:nvPr/>
        </p:nvSpPr>
        <p:spPr>
          <a:xfrm>
            <a:off x="952500" y="4137025"/>
            <a:ext cx="2152650" cy="1828800"/>
          </a:xfrm>
          <a:prstGeom prst="rect">
            <a:avLst/>
          </a:prstGeom>
          <a:solidFill>
            <a:srgbClr val="1D2632"/>
          </a:solidFill>
          <a:ln w="38100">
            <a:solidFill>
              <a:srgbClr val="1D26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0" name="Rectangle 29">
            <a:extLst>
              <a:ext uri="{FF2B5EF4-FFF2-40B4-BE49-F238E27FC236}">
                <a16:creationId xmlns:a16="http://schemas.microsoft.com/office/drawing/2014/main" id="{5E8D10FC-4B90-6646-A315-BAB0F8E1C733}"/>
              </a:ext>
            </a:extLst>
          </p:cNvPr>
          <p:cNvSpPr/>
          <p:nvPr/>
        </p:nvSpPr>
        <p:spPr>
          <a:xfrm>
            <a:off x="3584575" y="4149725"/>
            <a:ext cx="2152650" cy="1828800"/>
          </a:xfrm>
          <a:prstGeom prst="rect">
            <a:avLst/>
          </a:prstGeom>
          <a:solidFill>
            <a:srgbClr val="1D2632"/>
          </a:solidFill>
          <a:ln w="38100">
            <a:solidFill>
              <a:srgbClr val="1D26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1" name="Rectangle 30">
            <a:extLst>
              <a:ext uri="{FF2B5EF4-FFF2-40B4-BE49-F238E27FC236}">
                <a16:creationId xmlns:a16="http://schemas.microsoft.com/office/drawing/2014/main" id="{32B3E217-6C91-DF49-AD2D-2BD853B05F06}"/>
              </a:ext>
            </a:extLst>
          </p:cNvPr>
          <p:cNvSpPr/>
          <p:nvPr/>
        </p:nvSpPr>
        <p:spPr>
          <a:xfrm>
            <a:off x="6234113" y="4154488"/>
            <a:ext cx="2152650" cy="1828800"/>
          </a:xfrm>
          <a:prstGeom prst="rect">
            <a:avLst/>
          </a:prstGeom>
          <a:solidFill>
            <a:srgbClr val="1D2632"/>
          </a:solidFill>
          <a:ln w="38100">
            <a:solidFill>
              <a:srgbClr val="1D26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2" name="Rectangle 31">
            <a:extLst>
              <a:ext uri="{FF2B5EF4-FFF2-40B4-BE49-F238E27FC236}">
                <a16:creationId xmlns:a16="http://schemas.microsoft.com/office/drawing/2014/main" id="{442B5662-1C11-314C-BF9A-7427890CEF7C}"/>
              </a:ext>
            </a:extLst>
          </p:cNvPr>
          <p:cNvSpPr/>
          <p:nvPr/>
        </p:nvSpPr>
        <p:spPr>
          <a:xfrm>
            <a:off x="8864600" y="4156075"/>
            <a:ext cx="2152650" cy="1828800"/>
          </a:xfrm>
          <a:prstGeom prst="rect">
            <a:avLst/>
          </a:prstGeom>
          <a:solidFill>
            <a:srgbClr val="1D2632"/>
          </a:solidFill>
          <a:ln w="38100">
            <a:solidFill>
              <a:srgbClr val="1D26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9" name="Rectangle 28">
            <a:extLst>
              <a:ext uri="{FF2B5EF4-FFF2-40B4-BE49-F238E27FC236}">
                <a16:creationId xmlns:a16="http://schemas.microsoft.com/office/drawing/2014/main" id="{2C072A0B-87D3-1C43-88B1-D2AEA5C77C91}"/>
              </a:ext>
            </a:extLst>
          </p:cNvPr>
          <p:cNvSpPr/>
          <p:nvPr/>
        </p:nvSpPr>
        <p:spPr>
          <a:xfrm>
            <a:off x="952500" y="1719263"/>
            <a:ext cx="2632075" cy="210661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438" name="Title 1">
            <a:extLst>
              <a:ext uri="{FF2B5EF4-FFF2-40B4-BE49-F238E27FC236}">
                <a16:creationId xmlns:a16="http://schemas.microsoft.com/office/drawing/2014/main" id="{F490457B-F115-A945-8FC0-A3909483BE61}"/>
              </a:ext>
            </a:extLst>
          </p:cNvPr>
          <p:cNvSpPr>
            <a:spLocks noGrp="1"/>
          </p:cNvSpPr>
          <p:nvPr>
            <p:ph type="title"/>
          </p:nvPr>
        </p:nvSpPr>
        <p:spPr/>
        <p:txBody>
          <a:bodyPr/>
          <a:lstStyle/>
          <a:p>
            <a:pPr eaLnBrk="1" hangingPunct="1"/>
            <a:r>
              <a:rPr lang="en-US" altLang="en-US" dirty="0">
                <a:latin typeface="+mn-lt"/>
              </a:rPr>
              <a:t>WidePoint – </a:t>
            </a:r>
            <a:r>
              <a:rPr lang="en-US" altLang="en-US" sz="3600" dirty="0">
                <a:latin typeface="+mn-lt"/>
              </a:rPr>
              <a:t>Stable, Predictable &amp; Growing</a:t>
            </a:r>
          </a:p>
        </p:txBody>
      </p:sp>
      <p:sp>
        <p:nvSpPr>
          <p:cNvPr id="18439" name="TextBox 4">
            <a:extLst>
              <a:ext uri="{FF2B5EF4-FFF2-40B4-BE49-F238E27FC236}">
                <a16:creationId xmlns:a16="http://schemas.microsoft.com/office/drawing/2014/main" id="{52983A85-E78E-A64D-A97A-723411DC670A}"/>
              </a:ext>
            </a:extLst>
          </p:cNvPr>
          <p:cNvSpPr txBox="1">
            <a:spLocks noChangeArrowheads="1"/>
          </p:cNvSpPr>
          <p:nvPr/>
        </p:nvSpPr>
        <p:spPr bwMode="auto">
          <a:xfrm>
            <a:off x="952500" y="1851025"/>
            <a:ext cx="2632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6600" b="1" dirty="0">
                <a:solidFill>
                  <a:srgbClr val="007BC8"/>
                </a:solidFill>
                <a:latin typeface="+mn-lt"/>
              </a:rPr>
              <a:t>21%</a:t>
            </a:r>
          </a:p>
        </p:txBody>
      </p:sp>
      <p:sp>
        <p:nvSpPr>
          <p:cNvPr id="18440" name="TextBox 9">
            <a:extLst>
              <a:ext uri="{FF2B5EF4-FFF2-40B4-BE49-F238E27FC236}">
                <a16:creationId xmlns:a16="http://schemas.microsoft.com/office/drawing/2014/main" id="{6900300F-4041-8E42-9ABA-160DF6B4F03E}"/>
              </a:ext>
            </a:extLst>
          </p:cNvPr>
          <p:cNvSpPr txBox="1">
            <a:spLocks noChangeArrowheads="1"/>
          </p:cNvSpPr>
          <p:nvPr/>
        </p:nvSpPr>
        <p:spPr bwMode="auto">
          <a:xfrm>
            <a:off x="8882063" y="4467205"/>
            <a:ext cx="2155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chemeClr val="bg1"/>
                </a:solidFill>
                <a:latin typeface="+mn-lt"/>
              </a:rPr>
              <a:t>Est. 1997</a:t>
            </a:r>
          </a:p>
          <a:p>
            <a:pPr algn="ctr" eaLnBrk="1" hangingPunct="1">
              <a:lnSpc>
                <a:spcPct val="100000"/>
              </a:lnSpc>
              <a:spcBef>
                <a:spcPct val="0"/>
              </a:spcBef>
              <a:buFontTx/>
              <a:buNone/>
            </a:pPr>
            <a:r>
              <a:rPr lang="en-US" altLang="en-US" sz="2000" dirty="0">
                <a:solidFill>
                  <a:schemeClr val="bg1"/>
                </a:solidFill>
                <a:latin typeface="+mn-lt"/>
              </a:rPr>
              <a:t>Revamped 2017</a:t>
            </a:r>
          </a:p>
        </p:txBody>
      </p:sp>
      <p:sp>
        <p:nvSpPr>
          <p:cNvPr id="18441" name="TextBox 11">
            <a:extLst>
              <a:ext uri="{FF2B5EF4-FFF2-40B4-BE49-F238E27FC236}">
                <a16:creationId xmlns:a16="http://schemas.microsoft.com/office/drawing/2014/main" id="{E02BE109-F82B-CE41-B82A-C795D8A6718C}"/>
              </a:ext>
            </a:extLst>
          </p:cNvPr>
          <p:cNvSpPr txBox="1">
            <a:spLocks noChangeArrowheads="1"/>
          </p:cNvSpPr>
          <p:nvPr/>
        </p:nvSpPr>
        <p:spPr bwMode="auto">
          <a:xfrm>
            <a:off x="952500" y="2862263"/>
            <a:ext cx="261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1D2632"/>
                </a:solidFill>
                <a:latin typeface="+mn-lt"/>
              </a:rPr>
              <a:t>Revenue CAGR since 2017*</a:t>
            </a:r>
          </a:p>
        </p:txBody>
      </p:sp>
      <p:sp>
        <p:nvSpPr>
          <p:cNvPr id="16" name="Rectangle 15">
            <a:extLst>
              <a:ext uri="{FF2B5EF4-FFF2-40B4-BE49-F238E27FC236}">
                <a16:creationId xmlns:a16="http://schemas.microsoft.com/office/drawing/2014/main" id="{56CDD290-8864-C04D-88D4-996D4F1DC281}"/>
              </a:ext>
            </a:extLst>
          </p:cNvPr>
          <p:cNvSpPr/>
          <p:nvPr/>
        </p:nvSpPr>
        <p:spPr>
          <a:xfrm>
            <a:off x="3956050" y="1719263"/>
            <a:ext cx="3030538" cy="210820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2" name="Rectangle 21">
            <a:extLst>
              <a:ext uri="{FF2B5EF4-FFF2-40B4-BE49-F238E27FC236}">
                <a16:creationId xmlns:a16="http://schemas.microsoft.com/office/drawing/2014/main" id="{6C6DC343-3B36-604C-861F-18D3FE8C7F4D}"/>
              </a:ext>
            </a:extLst>
          </p:cNvPr>
          <p:cNvSpPr/>
          <p:nvPr/>
        </p:nvSpPr>
        <p:spPr>
          <a:xfrm>
            <a:off x="7356475" y="1719263"/>
            <a:ext cx="2763838" cy="210661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444" name="TextBox 22">
            <a:extLst>
              <a:ext uri="{FF2B5EF4-FFF2-40B4-BE49-F238E27FC236}">
                <a16:creationId xmlns:a16="http://schemas.microsoft.com/office/drawing/2014/main" id="{AC22F7A6-00BA-3B43-9456-E821AB518269}"/>
              </a:ext>
            </a:extLst>
          </p:cNvPr>
          <p:cNvSpPr txBox="1">
            <a:spLocks noChangeArrowheads="1"/>
          </p:cNvSpPr>
          <p:nvPr/>
        </p:nvSpPr>
        <p:spPr bwMode="auto">
          <a:xfrm>
            <a:off x="7356475" y="1847850"/>
            <a:ext cx="27638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6600" b="1" dirty="0">
                <a:solidFill>
                  <a:srgbClr val="007BC8"/>
                </a:solidFill>
                <a:latin typeface="+mn-lt"/>
              </a:rPr>
              <a:t>95%</a:t>
            </a:r>
          </a:p>
        </p:txBody>
      </p:sp>
      <p:sp>
        <p:nvSpPr>
          <p:cNvPr id="18445" name="TextBox 23">
            <a:extLst>
              <a:ext uri="{FF2B5EF4-FFF2-40B4-BE49-F238E27FC236}">
                <a16:creationId xmlns:a16="http://schemas.microsoft.com/office/drawing/2014/main" id="{74751F59-7897-204D-8E9A-F891D61473E9}"/>
              </a:ext>
            </a:extLst>
          </p:cNvPr>
          <p:cNvSpPr txBox="1">
            <a:spLocks noChangeArrowheads="1"/>
          </p:cNvSpPr>
          <p:nvPr/>
        </p:nvSpPr>
        <p:spPr bwMode="auto">
          <a:xfrm>
            <a:off x="7356475" y="2849563"/>
            <a:ext cx="2763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1D2632"/>
                </a:solidFill>
                <a:latin typeface="+mn-lt"/>
              </a:rPr>
              <a:t>Recurring Managed Services Revenue</a:t>
            </a:r>
          </a:p>
        </p:txBody>
      </p:sp>
      <p:sp>
        <p:nvSpPr>
          <p:cNvPr id="7183" name="TextBox 24">
            <a:extLst>
              <a:ext uri="{FF2B5EF4-FFF2-40B4-BE49-F238E27FC236}">
                <a16:creationId xmlns:a16="http://schemas.microsoft.com/office/drawing/2014/main" id="{E061D8E8-8968-FC4C-A4A3-5BE7C6696410}"/>
              </a:ext>
            </a:extLst>
          </p:cNvPr>
          <p:cNvSpPr txBox="1">
            <a:spLocks noChangeArrowheads="1"/>
          </p:cNvSpPr>
          <p:nvPr/>
        </p:nvSpPr>
        <p:spPr bwMode="auto">
          <a:xfrm>
            <a:off x="838200" y="6456363"/>
            <a:ext cx="5043488" cy="2301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defRPr/>
            </a:pPr>
            <a:r>
              <a:rPr lang="en-US" altLang="en-US" sz="900" dirty="0">
                <a:solidFill>
                  <a:schemeClr val="bg2">
                    <a:lumMod val="50000"/>
                  </a:schemeClr>
                </a:solidFill>
                <a:latin typeface="+mn-lt"/>
              </a:rPr>
              <a:t>*Calculation based on TTM (trailing twelve months) at 3/31/2021</a:t>
            </a:r>
          </a:p>
        </p:txBody>
      </p:sp>
      <p:sp>
        <p:nvSpPr>
          <p:cNvPr id="18447" name="TextBox 7">
            <a:extLst>
              <a:ext uri="{FF2B5EF4-FFF2-40B4-BE49-F238E27FC236}">
                <a16:creationId xmlns:a16="http://schemas.microsoft.com/office/drawing/2014/main" id="{81BF36AF-F0E1-5E4D-A98A-78B5193BB63A}"/>
              </a:ext>
            </a:extLst>
          </p:cNvPr>
          <p:cNvSpPr txBox="1">
            <a:spLocks noChangeArrowheads="1"/>
          </p:cNvSpPr>
          <p:nvPr/>
        </p:nvSpPr>
        <p:spPr bwMode="auto">
          <a:xfrm>
            <a:off x="6215063" y="4430008"/>
            <a:ext cx="217011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chemeClr val="bg1"/>
                </a:solidFill>
                <a:latin typeface="+mn-lt"/>
              </a:rPr>
              <a:t>$23B</a:t>
            </a:r>
          </a:p>
          <a:p>
            <a:pPr algn="ctr" eaLnBrk="1" hangingPunct="1">
              <a:lnSpc>
                <a:spcPct val="100000"/>
              </a:lnSpc>
              <a:spcBef>
                <a:spcPct val="0"/>
              </a:spcBef>
              <a:buFontTx/>
              <a:buNone/>
            </a:pPr>
            <a:r>
              <a:rPr lang="en-US" altLang="en-US" sz="2000" dirty="0">
                <a:solidFill>
                  <a:schemeClr val="bg1"/>
                </a:solidFill>
                <a:latin typeface="+mn-lt"/>
              </a:rPr>
              <a:t>Total Addressable Market</a:t>
            </a:r>
          </a:p>
        </p:txBody>
      </p:sp>
      <p:sp>
        <p:nvSpPr>
          <p:cNvPr id="7185" name="TextBox 16">
            <a:extLst>
              <a:ext uri="{FF2B5EF4-FFF2-40B4-BE49-F238E27FC236}">
                <a16:creationId xmlns:a16="http://schemas.microsoft.com/office/drawing/2014/main" id="{B723AB07-371B-8541-89CE-4402C1E5BB7F}"/>
              </a:ext>
            </a:extLst>
          </p:cNvPr>
          <p:cNvSpPr txBox="1">
            <a:spLocks noChangeArrowheads="1"/>
          </p:cNvSpPr>
          <p:nvPr/>
        </p:nvSpPr>
        <p:spPr bwMode="auto">
          <a:xfrm>
            <a:off x="3956050" y="1773238"/>
            <a:ext cx="3030538" cy="11080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defRPr/>
            </a:pPr>
            <a:r>
              <a:rPr lang="en-US" altLang="en-US" sz="6600" b="1" spc="-400" dirty="0">
                <a:solidFill>
                  <a:srgbClr val="007BC8"/>
                </a:solidFill>
                <a:latin typeface="+mn-lt"/>
              </a:rPr>
              <a:t>15</a:t>
            </a:r>
          </a:p>
        </p:txBody>
      </p:sp>
      <p:sp>
        <p:nvSpPr>
          <p:cNvPr id="18449" name="TextBox 17">
            <a:extLst>
              <a:ext uri="{FF2B5EF4-FFF2-40B4-BE49-F238E27FC236}">
                <a16:creationId xmlns:a16="http://schemas.microsoft.com/office/drawing/2014/main" id="{1EF92EBA-6A50-1740-9CBD-0D1FB791935E}"/>
              </a:ext>
            </a:extLst>
          </p:cNvPr>
          <p:cNvSpPr txBox="1">
            <a:spLocks noChangeArrowheads="1"/>
          </p:cNvSpPr>
          <p:nvPr/>
        </p:nvSpPr>
        <p:spPr bwMode="auto">
          <a:xfrm>
            <a:off x="4110831" y="2671207"/>
            <a:ext cx="272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1D2632"/>
                </a:solidFill>
                <a:latin typeface="+mn-lt"/>
              </a:rPr>
              <a:t>Consecutive Quarters of Positive Adj. EBITDA</a:t>
            </a:r>
          </a:p>
        </p:txBody>
      </p:sp>
      <p:sp>
        <p:nvSpPr>
          <p:cNvPr id="33" name="TextBox 6">
            <a:extLst>
              <a:ext uri="{FF2B5EF4-FFF2-40B4-BE49-F238E27FC236}">
                <a16:creationId xmlns:a16="http://schemas.microsoft.com/office/drawing/2014/main" id="{C4A75B07-6693-924C-8A2F-3ED08E2F85A7}"/>
              </a:ext>
            </a:extLst>
          </p:cNvPr>
          <p:cNvSpPr txBox="1">
            <a:spLocks noChangeArrowheads="1"/>
          </p:cNvSpPr>
          <p:nvPr/>
        </p:nvSpPr>
        <p:spPr bwMode="auto">
          <a:xfrm>
            <a:off x="3565525" y="4284058"/>
            <a:ext cx="2152650" cy="1569660"/>
          </a:xfrm>
          <a:prstGeom prst="rect">
            <a:avLst/>
          </a:prstGeom>
          <a:noFill/>
          <a:ln>
            <a:noFill/>
          </a:ln>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defRPr/>
            </a:pPr>
            <a:r>
              <a:rPr lang="en-US" altLang="en-US" sz="3600" b="1" dirty="0">
                <a:solidFill>
                  <a:schemeClr val="bg1"/>
                </a:solidFill>
                <a:latin typeface="+mn-lt"/>
              </a:rPr>
              <a:t>FY 2020</a:t>
            </a:r>
            <a:r>
              <a:rPr lang="en-US" altLang="en-US" sz="3600" dirty="0">
                <a:solidFill>
                  <a:schemeClr val="bg1"/>
                </a:solidFill>
                <a:highlight>
                  <a:srgbClr val="FFFF00"/>
                </a:highlight>
                <a:latin typeface="+mn-lt"/>
              </a:rPr>
              <a:t> </a:t>
            </a:r>
          </a:p>
          <a:p>
            <a:pPr algn="ctr" eaLnBrk="1" hangingPunct="1">
              <a:lnSpc>
                <a:spcPct val="100000"/>
              </a:lnSpc>
              <a:spcBef>
                <a:spcPct val="0"/>
              </a:spcBef>
              <a:buFontTx/>
              <a:buNone/>
              <a:defRPr/>
            </a:pPr>
            <a:r>
              <a:rPr lang="en-US" altLang="en-US" sz="2000" dirty="0">
                <a:solidFill>
                  <a:schemeClr val="bg1"/>
                </a:solidFill>
                <a:latin typeface="+mn-lt"/>
              </a:rPr>
              <a:t>Positive Net Income with Trend Continuing</a:t>
            </a:r>
          </a:p>
        </p:txBody>
      </p:sp>
      <p:sp>
        <p:nvSpPr>
          <p:cNvPr id="18451" name="TextBox 7">
            <a:extLst>
              <a:ext uri="{FF2B5EF4-FFF2-40B4-BE49-F238E27FC236}">
                <a16:creationId xmlns:a16="http://schemas.microsoft.com/office/drawing/2014/main" id="{DF904C70-119E-0447-A309-DD3D2CED052B}"/>
              </a:ext>
            </a:extLst>
          </p:cNvPr>
          <p:cNvSpPr txBox="1">
            <a:spLocks noChangeArrowheads="1"/>
          </p:cNvSpPr>
          <p:nvPr/>
        </p:nvSpPr>
        <p:spPr bwMode="auto">
          <a:xfrm>
            <a:off x="927100" y="4416514"/>
            <a:ext cx="217011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chemeClr val="bg1"/>
                </a:solidFill>
                <a:latin typeface="+mn-lt"/>
              </a:rPr>
              <a:t>$0 Debt</a:t>
            </a:r>
          </a:p>
          <a:p>
            <a:pPr algn="ctr" eaLnBrk="1" hangingPunct="1">
              <a:lnSpc>
                <a:spcPct val="100000"/>
              </a:lnSpc>
              <a:spcBef>
                <a:spcPct val="0"/>
              </a:spcBef>
              <a:buFontTx/>
              <a:buNone/>
            </a:pPr>
            <a:r>
              <a:rPr lang="en-US" altLang="en-US" sz="2000" dirty="0">
                <a:solidFill>
                  <a:schemeClr val="bg1"/>
                </a:solidFill>
                <a:latin typeface="+mn-lt"/>
              </a:rPr>
              <a:t>Cash Flow </a:t>
            </a:r>
          </a:p>
          <a:p>
            <a:pPr algn="ctr" eaLnBrk="1" hangingPunct="1">
              <a:lnSpc>
                <a:spcPct val="100000"/>
              </a:lnSpc>
              <a:spcBef>
                <a:spcPct val="0"/>
              </a:spcBef>
              <a:buFontTx/>
              <a:buNone/>
            </a:pPr>
            <a:r>
              <a:rPr lang="en-US" altLang="en-US" sz="2000" dirty="0">
                <a:solidFill>
                  <a:schemeClr val="bg1"/>
                </a:solidFill>
                <a:latin typeface="+mn-lt"/>
              </a:rPr>
              <a:t>Positive</a:t>
            </a:r>
          </a:p>
        </p:txBody>
      </p:sp>
      <p:sp>
        <p:nvSpPr>
          <p:cNvPr id="2" name="Slide Number Placeholder 1">
            <a:extLst>
              <a:ext uri="{FF2B5EF4-FFF2-40B4-BE49-F238E27FC236}">
                <a16:creationId xmlns:a16="http://schemas.microsoft.com/office/drawing/2014/main" id="{16B611A6-7358-4EEB-A4E4-B60D78A041E7}"/>
              </a:ext>
            </a:extLst>
          </p:cNvPr>
          <p:cNvSpPr>
            <a:spLocks noGrp="1"/>
          </p:cNvSpPr>
          <p:nvPr>
            <p:ph type="sldNum" sz="quarter" idx="12"/>
          </p:nvPr>
        </p:nvSpPr>
        <p:spPr/>
        <p:txBody>
          <a:bodyPr/>
          <a:lstStyle/>
          <a:p>
            <a:pPr>
              <a:defRPr/>
            </a:pPr>
            <a:fld id="{B81C822A-10E9-E34A-AF8E-EC4A927BFEC3}" type="slidenum">
              <a:rPr lang="en-US" altLang="en-US" smtClean="0"/>
              <a:pPr>
                <a:defRPr/>
              </a:pPr>
              <a:t>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BD219C-D022-CD46-96C9-097B05A50B72}"/>
              </a:ext>
            </a:extLst>
          </p:cNvPr>
          <p:cNvSpPr/>
          <p:nvPr/>
        </p:nvSpPr>
        <p:spPr>
          <a:xfrm>
            <a:off x="0" y="2212975"/>
            <a:ext cx="12192000" cy="4645025"/>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0" name="TextBox 11">
            <a:extLst>
              <a:ext uri="{FF2B5EF4-FFF2-40B4-BE49-F238E27FC236}">
                <a16:creationId xmlns:a16="http://schemas.microsoft.com/office/drawing/2014/main" id="{7E862895-B790-E24B-90D3-AF775AE667C2}"/>
              </a:ext>
            </a:extLst>
          </p:cNvPr>
          <p:cNvSpPr txBox="1">
            <a:spLocks noChangeArrowheads="1"/>
          </p:cNvSpPr>
          <p:nvPr/>
        </p:nvSpPr>
        <p:spPr bwMode="auto">
          <a:xfrm>
            <a:off x="7950200" y="4381500"/>
            <a:ext cx="2959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3200" dirty="0">
                <a:solidFill>
                  <a:schemeClr val="bg1"/>
                </a:solidFill>
                <a:latin typeface="+mn-lt"/>
              </a:rPr>
              <a:t>We analyze &amp; show you how they’re used</a:t>
            </a:r>
          </a:p>
        </p:txBody>
      </p:sp>
      <p:sp>
        <p:nvSpPr>
          <p:cNvPr id="22531" name="TextBox 12">
            <a:extLst>
              <a:ext uri="{FF2B5EF4-FFF2-40B4-BE49-F238E27FC236}">
                <a16:creationId xmlns:a16="http://schemas.microsoft.com/office/drawing/2014/main" id="{1F5DFFCF-6593-A546-8FCB-ED7ECD93DB78}"/>
              </a:ext>
            </a:extLst>
          </p:cNvPr>
          <p:cNvSpPr txBox="1">
            <a:spLocks noChangeArrowheads="1"/>
          </p:cNvSpPr>
          <p:nvPr/>
        </p:nvSpPr>
        <p:spPr bwMode="auto">
          <a:xfrm>
            <a:off x="1284288" y="4381500"/>
            <a:ext cx="3702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3200" dirty="0">
                <a:solidFill>
                  <a:schemeClr val="bg1"/>
                </a:solidFill>
                <a:latin typeface="+mn-lt"/>
              </a:rPr>
              <a:t>We manage </a:t>
            </a:r>
            <a:br>
              <a:rPr lang="en-US" altLang="en-US" sz="3200" dirty="0">
                <a:solidFill>
                  <a:schemeClr val="bg1"/>
                </a:solidFill>
                <a:latin typeface="+mn-lt"/>
              </a:rPr>
            </a:br>
            <a:r>
              <a:rPr lang="en-US" altLang="en-US" sz="3200" dirty="0">
                <a:solidFill>
                  <a:schemeClr val="bg1"/>
                </a:solidFill>
                <a:latin typeface="+mn-lt"/>
              </a:rPr>
              <a:t>your devices</a:t>
            </a:r>
          </a:p>
        </p:txBody>
      </p:sp>
      <p:sp>
        <p:nvSpPr>
          <p:cNvPr id="22532" name="TextBox 13">
            <a:extLst>
              <a:ext uri="{FF2B5EF4-FFF2-40B4-BE49-F238E27FC236}">
                <a16:creationId xmlns:a16="http://schemas.microsoft.com/office/drawing/2014/main" id="{3DB989CA-BF6F-4A40-9988-C06CFE723445}"/>
              </a:ext>
            </a:extLst>
          </p:cNvPr>
          <p:cNvSpPr txBox="1">
            <a:spLocks noChangeArrowheads="1"/>
          </p:cNvSpPr>
          <p:nvPr/>
        </p:nvSpPr>
        <p:spPr bwMode="auto">
          <a:xfrm>
            <a:off x="4695825" y="4381500"/>
            <a:ext cx="28273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3200" dirty="0">
                <a:solidFill>
                  <a:schemeClr val="bg1"/>
                </a:solidFill>
                <a:latin typeface="+mn-lt"/>
              </a:rPr>
              <a:t>We keep </a:t>
            </a:r>
            <a:br>
              <a:rPr lang="en-US" altLang="en-US" sz="3200" dirty="0">
                <a:solidFill>
                  <a:schemeClr val="bg1"/>
                </a:solidFill>
                <a:latin typeface="+mn-lt"/>
              </a:rPr>
            </a:br>
            <a:r>
              <a:rPr lang="en-US" altLang="en-US" sz="3200" dirty="0">
                <a:solidFill>
                  <a:schemeClr val="bg1"/>
                </a:solidFill>
                <a:latin typeface="+mn-lt"/>
              </a:rPr>
              <a:t>them secure</a:t>
            </a:r>
          </a:p>
          <a:p>
            <a:pPr eaLnBrk="1" hangingPunct="1">
              <a:lnSpc>
                <a:spcPct val="100000"/>
              </a:lnSpc>
              <a:spcBef>
                <a:spcPct val="0"/>
              </a:spcBef>
              <a:buFontTx/>
              <a:buNone/>
            </a:pPr>
            <a:endParaRPr lang="en-US" altLang="en-US" sz="3200" dirty="0">
              <a:solidFill>
                <a:schemeClr val="bg1"/>
              </a:solidFill>
              <a:latin typeface="Avenir Next LT Pro" panose="020F0502020204030204" pitchFamily="34" charset="0"/>
            </a:endParaRPr>
          </a:p>
        </p:txBody>
      </p:sp>
      <p:cxnSp>
        <p:nvCxnSpPr>
          <p:cNvPr id="16" name="Straight Connector 15">
            <a:extLst>
              <a:ext uri="{FF2B5EF4-FFF2-40B4-BE49-F238E27FC236}">
                <a16:creationId xmlns:a16="http://schemas.microsoft.com/office/drawing/2014/main" id="{71222E6C-8847-B546-BAD7-5069AF9884FE}"/>
              </a:ext>
            </a:extLst>
          </p:cNvPr>
          <p:cNvCxnSpPr/>
          <p:nvPr/>
        </p:nvCxnSpPr>
        <p:spPr>
          <a:xfrm>
            <a:off x="1349375" y="4219575"/>
            <a:ext cx="22971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D800E4-2CC8-F44B-8133-A64060A745AA}"/>
              </a:ext>
            </a:extLst>
          </p:cNvPr>
          <p:cNvCxnSpPr/>
          <p:nvPr/>
        </p:nvCxnSpPr>
        <p:spPr>
          <a:xfrm>
            <a:off x="4695825" y="4219575"/>
            <a:ext cx="2298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31B659-A016-EC46-B128-298C01572D78}"/>
              </a:ext>
            </a:extLst>
          </p:cNvPr>
          <p:cNvCxnSpPr>
            <a:cxnSpLocks/>
          </p:cNvCxnSpPr>
          <p:nvPr/>
        </p:nvCxnSpPr>
        <p:spPr>
          <a:xfrm>
            <a:off x="7959725" y="4219575"/>
            <a:ext cx="2628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536" name="Title 1">
            <a:extLst>
              <a:ext uri="{FF2B5EF4-FFF2-40B4-BE49-F238E27FC236}">
                <a16:creationId xmlns:a16="http://schemas.microsoft.com/office/drawing/2014/main" id="{5D56F1D2-E0C9-F540-98FB-1EB76DE207B3}"/>
              </a:ext>
            </a:extLst>
          </p:cNvPr>
          <p:cNvSpPr>
            <a:spLocks noGrp="1"/>
          </p:cNvSpPr>
          <p:nvPr>
            <p:ph type="title"/>
          </p:nvPr>
        </p:nvSpPr>
        <p:spPr>
          <a:xfrm>
            <a:off x="838200" y="638175"/>
            <a:ext cx="10515600" cy="1325563"/>
          </a:xfrm>
        </p:spPr>
        <p:txBody>
          <a:bodyPr/>
          <a:lstStyle/>
          <a:p>
            <a:pPr eaLnBrk="1" hangingPunct="1"/>
            <a:r>
              <a:rPr lang="en-US" altLang="en-US" dirty="0">
                <a:latin typeface="+mn-lt"/>
              </a:rPr>
              <a:t>Trusted Mobility Management</a:t>
            </a:r>
            <a:endParaRPr lang="en-US" altLang="en-US" dirty="0">
              <a:solidFill>
                <a:srgbClr val="FF0000"/>
              </a:solidFill>
              <a:latin typeface="+mn-lt"/>
            </a:endParaRPr>
          </a:p>
        </p:txBody>
      </p:sp>
      <p:sp>
        <p:nvSpPr>
          <p:cNvPr id="22537" name="TextBox 23">
            <a:extLst>
              <a:ext uri="{FF2B5EF4-FFF2-40B4-BE49-F238E27FC236}">
                <a16:creationId xmlns:a16="http://schemas.microsoft.com/office/drawing/2014/main" id="{5144B61B-2CBC-C342-8CA4-07927242B2D8}"/>
              </a:ext>
            </a:extLst>
          </p:cNvPr>
          <p:cNvSpPr txBox="1">
            <a:spLocks noChangeArrowheads="1"/>
          </p:cNvSpPr>
          <p:nvPr/>
        </p:nvSpPr>
        <p:spPr bwMode="auto">
          <a:xfrm>
            <a:off x="838200" y="585788"/>
            <a:ext cx="1014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7BC8"/>
                </a:solidFill>
                <a:latin typeface="+mn-lt"/>
              </a:rPr>
              <a:t>(TM2)</a:t>
            </a:r>
          </a:p>
        </p:txBody>
      </p:sp>
      <p:pic>
        <p:nvPicPr>
          <p:cNvPr id="22538" name="Picture 1">
            <a:extLst>
              <a:ext uri="{FF2B5EF4-FFF2-40B4-BE49-F238E27FC236}">
                <a16:creationId xmlns:a16="http://schemas.microsoft.com/office/drawing/2014/main" id="{AB8188FD-5E41-0746-92DA-63740DDA5CA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59725" y="2882900"/>
            <a:ext cx="673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
            <a:extLst>
              <a:ext uri="{FF2B5EF4-FFF2-40B4-BE49-F238E27FC236}">
                <a16:creationId xmlns:a16="http://schemas.microsoft.com/office/drawing/2014/main" id="{FE896402-57AC-3F4C-80BE-A0150E365BF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49375" y="288290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
            <a:extLst>
              <a:ext uri="{FF2B5EF4-FFF2-40B4-BE49-F238E27FC236}">
                <a16:creationId xmlns:a16="http://schemas.microsoft.com/office/drawing/2014/main" id="{AA15E678-D906-BF45-9CAB-A2A749AD13E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30750" y="288290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1">
            <a:extLst>
              <a:ext uri="{FF2B5EF4-FFF2-40B4-BE49-F238E27FC236}">
                <a16:creationId xmlns:a16="http://schemas.microsoft.com/office/drawing/2014/main" id="{780EACAB-3636-684C-B627-65ECE1EB5691}"/>
              </a:ext>
            </a:extLst>
          </p:cNvPr>
          <p:cNvSpPr>
            <a:spLocks noChangeArrowheads="1"/>
          </p:cNvSpPr>
          <p:nvPr/>
        </p:nvSpPr>
        <p:spPr bwMode="auto">
          <a:xfrm>
            <a:off x="838200" y="1635125"/>
            <a:ext cx="10288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000" dirty="0">
                <a:solidFill>
                  <a:schemeClr val="accent2"/>
                </a:solidFill>
                <a:latin typeface="+mn-lt"/>
              </a:rPr>
              <a:t>HELPING ENTERPRISES SECURE THEIR MOBILE WORKFORCE</a:t>
            </a:r>
          </a:p>
        </p:txBody>
      </p:sp>
      <p:sp>
        <p:nvSpPr>
          <p:cNvPr id="2" name="Slide Number Placeholder 1">
            <a:extLst>
              <a:ext uri="{FF2B5EF4-FFF2-40B4-BE49-F238E27FC236}">
                <a16:creationId xmlns:a16="http://schemas.microsoft.com/office/drawing/2014/main" id="{D7C49E62-F6B3-4A50-A89F-EA9A8FA9E884}"/>
              </a:ext>
            </a:extLst>
          </p:cNvPr>
          <p:cNvSpPr>
            <a:spLocks noGrp="1"/>
          </p:cNvSpPr>
          <p:nvPr>
            <p:ph type="sldNum" sz="quarter" idx="12"/>
          </p:nvPr>
        </p:nvSpPr>
        <p:spPr/>
        <p:txBody>
          <a:bodyPr/>
          <a:lstStyle/>
          <a:p>
            <a:pPr>
              <a:defRPr/>
            </a:pPr>
            <a:fld id="{B81C822A-10E9-E34A-AF8E-EC4A927BFEC3}" type="slidenum">
              <a:rPr lang="en-US" altLang="en-US" smtClean="0"/>
              <a:pPr>
                <a:defRPr/>
              </a:pPr>
              <a:t>4</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893E8F-6D09-2B49-8574-085F3A33DFF6}"/>
              </a:ext>
            </a:extLst>
          </p:cNvPr>
          <p:cNvSpPr/>
          <p:nvPr/>
        </p:nvSpPr>
        <p:spPr>
          <a:xfrm>
            <a:off x="0" y="1963738"/>
            <a:ext cx="12192000" cy="4894262"/>
          </a:xfrm>
          <a:prstGeom prst="rect">
            <a:avLst/>
          </a:prstGeom>
          <a:solidFill>
            <a:srgbClr val="1D26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78" name="Title 1">
            <a:extLst>
              <a:ext uri="{FF2B5EF4-FFF2-40B4-BE49-F238E27FC236}">
                <a16:creationId xmlns:a16="http://schemas.microsoft.com/office/drawing/2014/main" id="{81C7CEB3-EFC8-BC4A-ADB7-ECAC2AF326EA}"/>
              </a:ext>
            </a:extLst>
          </p:cNvPr>
          <p:cNvSpPr>
            <a:spLocks noGrp="1"/>
          </p:cNvSpPr>
          <p:nvPr>
            <p:ph type="title"/>
          </p:nvPr>
        </p:nvSpPr>
        <p:spPr>
          <a:xfrm>
            <a:off x="838200" y="638175"/>
            <a:ext cx="10515600" cy="1325563"/>
          </a:xfrm>
        </p:spPr>
        <p:txBody>
          <a:bodyPr/>
          <a:lstStyle/>
          <a:p>
            <a:pPr eaLnBrk="1" hangingPunct="1"/>
            <a:r>
              <a:rPr lang="en-US" altLang="en-US" dirty="0">
                <a:latin typeface="+mn-lt"/>
              </a:rPr>
              <a:t>A Proprietary Technology Platform to:</a:t>
            </a:r>
            <a:endParaRPr lang="en-US" altLang="en-US" dirty="0">
              <a:solidFill>
                <a:srgbClr val="FF0000"/>
              </a:solidFill>
              <a:latin typeface="+mn-lt"/>
            </a:endParaRPr>
          </a:p>
        </p:txBody>
      </p:sp>
      <p:sp>
        <p:nvSpPr>
          <p:cNvPr id="24579" name="TextBox 14">
            <a:extLst>
              <a:ext uri="{FF2B5EF4-FFF2-40B4-BE49-F238E27FC236}">
                <a16:creationId xmlns:a16="http://schemas.microsoft.com/office/drawing/2014/main" id="{A01AFB2B-C9FA-BB46-8C1C-9143FBEECBB0}"/>
              </a:ext>
            </a:extLst>
          </p:cNvPr>
          <p:cNvSpPr txBox="1">
            <a:spLocks noChangeArrowheads="1"/>
          </p:cNvSpPr>
          <p:nvPr/>
        </p:nvSpPr>
        <p:spPr bwMode="auto">
          <a:xfrm>
            <a:off x="838200" y="585788"/>
            <a:ext cx="1014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7BC8"/>
                </a:solidFill>
                <a:latin typeface="+mn-lt"/>
              </a:rPr>
              <a:t>(TM2) – Trusted Mobility Management</a:t>
            </a:r>
          </a:p>
        </p:txBody>
      </p:sp>
      <p:sp>
        <p:nvSpPr>
          <p:cNvPr id="24580" name="Content Placeholder 2">
            <a:extLst>
              <a:ext uri="{FF2B5EF4-FFF2-40B4-BE49-F238E27FC236}">
                <a16:creationId xmlns:a16="http://schemas.microsoft.com/office/drawing/2014/main" id="{68C15BA1-76A3-E74F-8705-1821C6DF8863}"/>
              </a:ext>
            </a:extLst>
          </p:cNvPr>
          <p:cNvSpPr txBox="1">
            <a:spLocks/>
          </p:cNvSpPr>
          <p:nvPr/>
        </p:nvSpPr>
        <p:spPr bwMode="auto">
          <a:xfrm>
            <a:off x="844550" y="2341563"/>
            <a:ext cx="22463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3200" b="1" dirty="0">
                <a:solidFill>
                  <a:schemeClr val="bg1"/>
                </a:solidFill>
                <a:latin typeface="+mn-lt"/>
              </a:rPr>
              <a:t>MANAGE</a:t>
            </a:r>
          </a:p>
        </p:txBody>
      </p:sp>
      <p:sp>
        <p:nvSpPr>
          <p:cNvPr id="24581" name="Content Placeholder 2">
            <a:extLst>
              <a:ext uri="{FF2B5EF4-FFF2-40B4-BE49-F238E27FC236}">
                <a16:creationId xmlns:a16="http://schemas.microsoft.com/office/drawing/2014/main" id="{AE36691A-0E79-C148-9A5B-6CCE5E1CFD04}"/>
              </a:ext>
            </a:extLst>
          </p:cNvPr>
          <p:cNvSpPr txBox="1">
            <a:spLocks/>
          </p:cNvSpPr>
          <p:nvPr/>
        </p:nvSpPr>
        <p:spPr bwMode="auto">
          <a:xfrm>
            <a:off x="4441825" y="2335213"/>
            <a:ext cx="22463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3200" b="1" dirty="0">
                <a:solidFill>
                  <a:schemeClr val="bg1"/>
                </a:solidFill>
                <a:latin typeface="+mn-lt"/>
              </a:rPr>
              <a:t>SECURE</a:t>
            </a:r>
          </a:p>
        </p:txBody>
      </p:sp>
      <p:sp>
        <p:nvSpPr>
          <p:cNvPr id="24582" name="Content Placeholder 2">
            <a:extLst>
              <a:ext uri="{FF2B5EF4-FFF2-40B4-BE49-F238E27FC236}">
                <a16:creationId xmlns:a16="http://schemas.microsoft.com/office/drawing/2014/main" id="{277F9D37-14E3-424B-B762-025101888CCA}"/>
              </a:ext>
            </a:extLst>
          </p:cNvPr>
          <p:cNvSpPr txBox="1">
            <a:spLocks/>
          </p:cNvSpPr>
          <p:nvPr/>
        </p:nvSpPr>
        <p:spPr bwMode="auto">
          <a:xfrm>
            <a:off x="8020050" y="2335213"/>
            <a:ext cx="22479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4D4D4D"/>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pitchFamily="34" charset="0"/>
              </a:defRPr>
            </a:lvl9pPr>
          </a:lstStyle>
          <a:p>
            <a:pPr eaLnBrk="1" hangingPunct="1">
              <a:buFont typeface="Arial" panose="020B0604020202020204" pitchFamily="34" charset="0"/>
              <a:buNone/>
            </a:pPr>
            <a:r>
              <a:rPr lang="en-US" altLang="en-US" sz="3200" b="1" dirty="0">
                <a:solidFill>
                  <a:schemeClr val="bg1"/>
                </a:solidFill>
                <a:latin typeface="+mn-lt"/>
              </a:rPr>
              <a:t>ANALYZE</a:t>
            </a:r>
          </a:p>
        </p:txBody>
      </p:sp>
      <p:sp>
        <p:nvSpPr>
          <p:cNvPr id="22" name="Rectangle 21">
            <a:extLst>
              <a:ext uri="{FF2B5EF4-FFF2-40B4-BE49-F238E27FC236}">
                <a16:creationId xmlns:a16="http://schemas.microsoft.com/office/drawing/2014/main" id="{B966F642-793A-8D42-BB2F-5D0F929190C3}"/>
              </a:ext>
            </a:extLst>
          </p:cNvPr>
          <p:cNvSpPr/>
          <p:nvPr/>
        </p:nvSpPr>
        <p:spPr>
          <a:xfrm>
            <a:off x="8120063" y="2255838"/>
            <a:ext cx="3767137" cy="4687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a:extLst>
              <a:ext uri="{FF2B5EF4-FFF2-40B4-BE49-F238E27FC236}">
                <a16:creationId xmlns:a16="http://schemas.microsoft.com/office/drawing/2014/main" id="{1BD30446-5842-D045-AB44-4912AB219E7D}"/>
              </a:ext>
            </a:extLst>
          </p:cNvPr>
          <p:cNvSpPr/>
          <p:nvPr/>
        </p:nvSpPr>
        <p:spPr>
          <a:xfrm>
            <a:off x="4235450" y="2255838"/>
            <a:ext cx="3767138" cy="4687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a:extLst>
              <a:ext uri="{FF2B5EF4-FFF2-40B4-BE49-F238E27FC236}">
                <a16:creationId xmlns:a16="http://schemas.microsoft.com/office/drawing/2014/main" id="{718F3D32-76A4-E747-81DE-E4EF84C8E7D0}"/>
              </a:ext>
            </a:extLst>
          </p:cNvPr>
          <p:cNvSpPr/>
          <p:nvPr/>
        </p:nvSpPr>
        <p:spPr>
          <a:xfrm>
            <a:off x="352425" y="2255838"/>
            <a:ext cx="3767138" cy="4687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8" name="Straight Connector 27">
            <a:extLst>
              <a:ext uri="{FF2B5EF4-FFF2-40B4-BE49-F238E27FC236}">
                <a16:creationId xmlns:a16="http://schemas.microsoft.com/office/drawing/2014/main" id="{8ACAB10F-18EA-8843-8D4E-7CB72D9272F7}"/>
              </a:ext>
            </a:extLst>
          </p:cNvPr>
          <p:cNvCxnSpPr>
            <a:cxnSpLocks/>
          </p:cNvCxnSpPr>
          <p:nvPr/>
        </p:nvCxnSpPr>
        <p:spPr>
          <a:xfrm>
            <a:off x="908050" y="2938463"/>
            <a:ext cx="2566988"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FCEE059-11D1-304A-A8FD-C254F7502C9F}"/>
              </a:ext>
            </a:extLst>
          </p:cNvPr>
          <p:cNvCxnSpPr>
            <a:cxnSpLocks/>
          </p:cNvCxnSpPr>
          <p:nvPr/>
        </p:nvCxnSpPr>
        <p:spPr>
          <a:xfrm>
            <a:off x="4549775" y="2938463"/>
            <a:ext cx="2722563"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C366748-63C6-E948-ABBD-5EFF03E48319}"/>
              </a:ext>
            </a:extLst>
          </p:cNvPr>
          <p:cNvCxnSpPr>
            <a:cxnSpLocks/>
          </p:cNvCxnSpPr>
          <p:nvPr/>
        </p:nvCxnSpPr>
        <p:spPr>
          <a:xfrm>
            <a:off x="8093075" y="2938463"/>
            <a:ext cx="3082925"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DAECFA1B-9D67-2346-B060-E4C992BF5111}"/>
              </a:ext>
            </a:extLst>
          </p:cNvPr>
          <p:cNvSpPr>
            <a:spLocks noGrp="1"/>
          </p:cNvSpPr>
          <p:nvPr>
            <p:ph idx="1"/>
          </p:nvPr>
        </p:nvSpPr>
        <p:spPr>
          <a:xfrm>
            <a:off x="788988" y="3078163"/>
            <a:ext cx="2832100" cy="3421062"/>
          </a:xfrm>
        </p:spPr>
        <p:txBody>
          <a:bodyPr rtlCol="0">
            <a:normAutofit/>
          </a:bodyPr>
          <a:lstStyle/>
          <a:p>
            <a:pPr marL="0" indent="0" eaLnBrk="1" fontAlgn="auto" hangingPunct="1">
              <a:spcAft>
                <a:spcPts val="0"/>
              </a:spcAft>
              <a:buFont typeface="Arial" panose="020B0604020202020204" pitchFamily="34" charset="0"/>
              <a:buNone/>
              <a:defRPr/>
            </a:pPr>
            <a:r>
              <a:rPr lang="en-US" sz="2000" b="1" dirty="0">
                <a:solidFill>
                  <a:schemeClr val="bg1"/>
                </a:solidFill>
              </a:rPr>
              <a:t>Managed Mobility Services (MMS)</a:t>
            </a:r>
          </a:p>
          <a:p>
            <a:pPr eaLnBrk="1" fontAlgn="auto" hangingPunct="1">
              <a:spcAft>
                <a:spcPts val="0"/>
              </a:spcAft>
              <a:defRPr/>
            </a:pPr>
            <a:r>
              <a:rPr lang="en-US" sz="1600" dirty="0">
                <a:solidFill>
                  <a:schemeClr val="bg1"/>
                </a:solidFill>
              </a:rPr>
              <a:t>Issue, distribute, manage, remotely wipe, and retire </a:t>
            </a:r>
          </a:p>
          <a:p>
            <a:pPr eaLnBrk="1" fontAlgn="auto" hangingPunct="1">
              <a:spcAft>
                <a:spcPts val="0"/>
              </a:spcAft>
              <a:defRPr/>
            </a:pPr>
            <a:r>
              <a:rPr lang="en-US" sz="1600" dirty="0">
                <a:solidFill>
                  <a:schemeClr val="bg1"/>
                </a:solidFill>
              </a:rPr>
              <a:t>Mobile phones, tablets, landlines, IoT devices, etc.</a:t>
            </a:r>
          </a:p>
          <a:p>
            <a:pPr eaLnBrk="1" fontAlgn="auto" hangingPunct="1">
              <a:spcAft>
                <a:spcPts val="0"/>
              </a:spcAft>
              <a:defRPr/>
            </a:pPr>
            <a:r>
              <a:rPr lang="en-US" sz="1600" dirty="0">
                <a:solidFill>
                  <a:schemeClr val="bg1"/>
                </a:solidFill>
              </a:rPr>
              <a:t>Economies of scale and reduction of complexity</a:t>
            </a:r>
          </a:p>
          <a:p>
            <a:pPr eaLnBrk="1" fontAlgn="auto" hangingPunct="1">
              <a:spcAft>
                <a:spcPts val="0"/>
              </a:spcAft>
              <a:defRPr/>
            </a:pPr>
            <a:r>
              <a:rPr lang="en-US" sz="1600" dirty="0">
                <a:solidFill>
                  <a:schemeClr val="bg1"/>
                </a:solidFill>
              </a:rPr>
              <a:t>Delivered via managed services model</a:t>
            </a:r>
          </a:p>
        </p:txBody>
      </p:sp>
      <p:sp>
        <p:nvSpPr>
          <p:cNvPr id="35" name="Content Placeholder 2">
            <a:extLst>
              <a:ext uri="{FF2B5EF4-FFF2-40B4-BE49-F238E27FC236}">
                <a16:creationId xmlns:a16="http://schemas.microsoft.com/office/drawing/2014/main" id="{EDE351E7-779E-4B43-B6D1-919C56B9C004}"/>
              </a:ext>
            </a:extLst>
          </p:cNvPr>
          <p:cNvSpPr txBox="1">
            <a:spLocks/>
          </p:cNvSpPr>
          <p:nvPr/>
        </p:nvSpPr>
        <p:spPr>
          <a:xfrm>
            <a:off x="4441825" y="3092450"/>
            <a:ext cx="3192463" cy="3484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b="1" dirty="0">
                <a:solidFill>
                  <a:schemeClr val="bg1"/>
                </a:solidFill>
              </a:rPr>
              <a:t>Identity Management (IDM)</a:t>
            </a:r>
          </a:p>
          <a:p>
            <a:pPr fontAlgn="auto">
              <a:spcAft>
                <a:spcPts val="0"/>
              </a:spcAft>
              <a:defRPr/>
            </a:pPr>
            <a:r>
              <a:rPr lang="en-US" sz="1600" dirty="0">
                <a:solidFill>
                  <a:schemeClr val="bg1"/>
                </a:solidFill>
              </a:rPr>
              <a:t>Maintain compliance and mitigate data breaches</a:t>
            </a:r>
          </a:p>
          <a:p>
            <a:pPr fontAlgn="auto">
              <a:spcAft>
                <a:spcPts val="0"/>
              </a:spcAft>
              <a:defRPr/>
            </a:pPr>
            <a:r>
              <a:rPr lang="en-US" sz="1600" dirty="0">
                <a:solidFill>
                  <a:schemeClr val="bg1"/>
                </a:solidFill>
              </a:rPr>
              <a:t>Public/Private key encryption</a:t>
            </a:r>
          </a:p>
          <a:p>
            <a:pPr fontAlgn="auto">
              <a:spcAft>
                <a:spcPts val="0"/>
              </a:spcAft>
              <a:defRPr/>
            </a:pPr>
            <a:r>
              <a:rPr lang="en-US" sz="1600" dirty="0">
                <a:solidFill>
                  <a:schemeClr val="bg1"/>
                </a:solidFill>
              </a:rPr>
              <a:t>Physical and logical access</a:t>
            </a:r>
          </a:p>
          <a:p>
            <a:pPr fontAlgn="auto">
              <a:spcAft>
                <a:spcPts val="0"/>
              </a:spcAft>
              <a:defRPr/>
            </a:pPr>
            <a:r>
              <a:rPr lang="en-US" sz="1600" dirty="0">
                <a:solidFill>
                  <a:schemeClr val="bg1"/>
                </a:solidFill>
              </a:rPr>
              <a:t>Credentialing, authentication, enrollment &amp; issuance, infrastructure support</a:t>
            </a:r>
          </a:p>
          <a:p>
            <a:pPr fontAlgn="auto">
              <a:spcAft>
                <a:spcPts val="0"/>
              </a:spcAft>
              <a:defRPr/>
            </a:pPr>
            <a:endParaRPr lang="en-US" sz="1600" dirty="0">
              <a:solidFill>
                <a:schemeClr val="bg1"/>
              </a:solidFill>
              <a:latin typeface="Avenir Next LT Pro" panose="020B0504020202020204" pitchFamily="34" charset="77"/>
            </a:endParaRPr>
          </a:p>
        </p:txBody>
      </p:sp>
      <p:sp>
        <p:nvSpPr>
          <p:cNvPr id="36" name="Content Placeholder 2">
            <a:extLst>
              <a:ext uri="{FF2B5EF4-FFF2-40B4-BE49-F238E27FC236}">
                <a16:creationId xmlns:a16="http://schemas.microsoft.com/office/drawing/2014/main" id="{1F8B5279-E34C-B745-B620-3C679ECF178C}"/>
              </a:ext>
            </a:extLst>
          </p:cNvPr>
          <p:cNvSpPr txBox="1">
            <a:spLocks/>
          </p:cNvSpPr>
          <p:nvPr/>
        </p:nvSpPr>
        <p:spPr>
          <a:xfrm>
            <a:off x="8020050" y="3063875"/>
            <a:ext cx="3351213" cy="3278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b="1" dirty="0">
                <a:solidFill>
                  <a:schemeClr val="bg1"/>
                </a:solidFill>
              </a:rPr>
              <a:t>Digital Billing &amp; Analytics (BP&amp;A)</a:t>
            </a:r>
          </a:p>
          <a:p>
            <a:pPr fontAlgn="auto">
              <a:spcAft>
                <a:spcPts val="0"/>
              </a:spcAft>
              <a:defRPr/>
            </a:pPr>
            <a:r>
              <a:rPr lang="en-US" sz="1600" dirty="0">
                <a:solidFill>
                  <a:schemeClr val="bg1"/>
                </a:solidFill>
              </a:rPr>
              <a:t>Cloud-based platform consolidates invoice info</a:t>
            </a:r>
          </a:p>
          <a:p>
            <a:pPr fontAlgn="auto">
              <a:spcAft>
                <a:spcPts val="0"/>
              </a:spcAft>
              <a:defRPr/>
            </a:pPr>
            <a:r>
              <a:rPr lang="en-US" sz="1600" dirty="0">
                <a:solidFill>
                  <a:schemeClr val="bg1"/>
                </a:solidFill>
              </a:rPr>
              <a:t>Insight into revenue model from advanced data analytics</a:t>
            </a:r>
          </a:p>
          <a:p>
            <a:pPr fontAlgn="auto">
              <a:spcAft>
                <a:spcPts val="0"/>
              </a:spcAft>
              <a:defRPr/>
            </a:pPr>
            <a:r>
              <a:rPr lang="en-US" sz="1600" dirty="0">
                <a:solidFill>
                  <a:schemeClr val="bg1"/>
                </a:solidFill>
              </a:rPr>
              <a:t>Reduces operating costs</a:t>
            </a:r>
          </a:p>
          <a:p>
            <a:pPr fontAlgn="auto">
              <a:spcAft>
                <a:spcPts val="0"/>
              </a:spcAft>
              <a:defRPr/>
            </a:pPr>
            <a:r>
              <a:rPr lang="en-US" sz="1600" dirty="0">
                <a:solidFill>
                  <a:schemeClr val="bg1"/>
                </a:solidFill>
              </a:rPr>
              <a:t>High-margin, subscription model</a:t>
            </a:r>
          </a:p>
          <a:p>
            <a:pPr fontAlgn="auto">
              <a:spcAft>
                <a:spcPts val="0"/>
              </a:spcAft>
              <a:defRPr/>
            </a:pPr>
            <a:endParaRPr lang="en-US" sz="1600" dirty="0">
              <a:solidFill>
                <a:schemeClr val="bg1"/>
              </a:solidFill>
              <a:latin typeface="Avenir Next LT Pro" panose="020B0504020202020204" pitchFamily="34" charset="77"/>
            </a:endParaRPr>
          </a:p>
        </p:txBody>
      </p:sp>
      <p:pic>
        <p:nvPicPr>
          <p:cNvPr id="24592" name="Picture 24">
            <a:extLst>
              <a:ext uri="{FF2B5EF4-FFF2-40B4-BE49-F238E27FC236}">
                <a16:creationId xmlns:a16="http://schemas.microsoft.com/office/drawing/2014/main" id="{91554C26-59A2-7046-ABFF-2DDBB745EEA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31513" y="2389188"/>
            <a:ext cx="2460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5">
            <a:extLst>
              <a:ext uri="{FF2B5EF4-FFF2-40B4-BE49-F238E27FC236}">
                <a16:creationId xmlns:a16="http://schemas.microsoft.com/office/drawing/2014/main" id="{ADA5A949-F14E-6947-BCBF-1226C29B26F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050" y="2406650"/>
            <a:ext cx="3698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26">
            <a:extLst>
              <a:ext uri="{FF2B5EF4-FFF2-40B4-BE49-F238E27FC236}">
                <a16:creationId xmlns:a16="http://schemas.microsoft.com/office/drawing/2014/main" id="{02368652-EF37-1F47-AA7D-190A407E453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64350" y="23891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9677921-8608-466F-AFFC-FFCF037F85BA}"/>
              </a:ext>
            </a:extLst>
          </p:cNvPr>
          <p:cNvSpPr>
            <a:spLocks noGrp="1"/>
          </p:cNvSpPr>
          <p:nvPr>
            <p:ph type="sldNum" sz="quarter" idx="12"/>
          </p:nvPr>
        </p:nvSpPr>
        <p:spPr/>
        <p:txBody>
          <a:bodyPr/>
          <a:lstStyle/>
          <a:p>
            <a:pPr>
              <a:defRPr/>
            </a:pPr>
            <a:fld id="{B81C822A-10E9-E34A-AF8E-EC4A927BFEC3}" type="slidenum">
              <a:rPr lang="en-US" altLang="en-US" smtClean="0"/>
              <a:pPr>
                <a:defRPr/>
              </a:pPr>
              <a:t>5</a:t>
            </a:fld>
            <a:endParaRPr lang="en-US" altLang="en-US" dirty="0"/>
          </a:p>
        </p:txBody>
      </p:sp>
    </p:spTree>
    <p:extLst>
      <p:ext uri="{BB962C8B-B14F-4D97-AF65-F5344CB8AC3E}">
        <p14:creationId xmlns:p14="http://schemas.microsoft.com/office/powerpoint/2010/main" val="321174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A9290E-75E7-4EEC-BD46-58AB61A3EFE6}"/>
              </a:ext>
            </a:extLst>
          </p:cNvPr>
          <p:cNvPicPr>
            <a:picLocks noChangeAspect="1"/>
          </p:cNvPicPr>
          <p:nvPr/>
        </p:nvPicPr>
        <p:blipFill rotWithShape="1">
          <a:blip r:embed="rId3"/>
          <a:srcRect b="7894"/>
          <a:stretch/>
        </p:blipFill>
        <p:spPr>
          <a:xfrm>
            <a:off x="0" y="0"/>
            <a:ext cx="12192000" cy="6862465"/>
          </a:xfrm>
          <a:prstGeom prst="rect">
            <a:avLst/>
          </a:prstGeom>
        </p:spPr>
      </p:pic>
      <p:sp>
        <p:nvSpPr>
          <p:cNvPr id="18" name="Rectangle 17">
            <a:extLst>
              <a:ext uri="{FF2B5EF4-FFF2-40B4-BE49-F238E27FC236}">
                <a16:creationId xmlns:a16="http://schemas.microsoft.com/office/drawing/2014/main" id="{EFC4E4F1-F763-B949-8D44-AE73ABC467D1}"/>
              </a:ext>
            </a:extLst>
          </p:cNvPr>
          <p:cNvSpPr/>
          <p:nvPr/>
        </p:nvSpPr>
        <p:spPr>
          <a:xfrm>
            <a:off x="0" y="4465"/>
            <a:ext cx="12192000" cy="6858000"/>
          </a:xfrm>
          <a:prstGeom prst="rect">
            <a:avLst/>
          </a:prstGeom>
          <a:gradFill flip="none" rotWithShape="1">
            <a:gsLst>
              <a:gs pos="100000">
                <a:srgbClr val="1D2632">
                  <a:alpha val="65000"/>
                </a:srgbClr>
              </a:gs>
              <a:gs pos="0">
                <a:srgbClr val="1D2632">
                  <a:lumMod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a:extLst>
              <a:ext uri="{FF2B5EF4-FFF2-40B4-BE49-F238E27FC236}">
                <a16:creationId xmlns:a16="http://schemas.microsoft.com/office/drawing/2014/main" id="{A311083A-4B79-3944-AAE7-964CA482673F}"/>
              </a:ext>
            </a:extLst>
          </p:cNvPr>
          <p:cNvCxnSpPr>
            <a:cxnSpLocks/>
          </p:cNvCxnSpPr>
          <p:nvPr/>
        </p:nvCxnSpPr>
        <p:spPr>
          <a:xfrm>
            <a:off x="952500" y="515938"/>
            <a:ext cx="10401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491" name="Title 1">
            <a:extLst>
              <a:ext uri="{FF2B5EF4-FFF2-40B4-BE49-F238E27FC236}">
                <a16:creationId xmlns:a16="http://schemas.microsoft.com/office/drawing/2014/main" id="{86466FC9-5611-F84C-827C-2681D19B0AD7}"/>
              </a:ext>
            </a:extLst>
          </p:cNvPr>
          <p:cNvSpPr>
            <a:spLocks noGrp="1"/>
          </p:cNvSpPr>
          <p:nvPr>
            <p:ph type="title"/>
          </p:nvPr>
        </p:nvSpPr>
        <p:spPr>
          <a:xfrm>
            <a:off x="2047875" y="701675"/>
            <a:ext cx="8083550" cy="2206625"/>
          </a:xfrm>
        </p:spPr>
        <p:txBody>
          <a:bodyPr/>
          <a:lstStyle/>
          <a:p>
            <a:pPr algn="ctr" eaLnBrk="1" hangingPunct="1"/>
            <a:r>
              <a:rPr lang="en-US" altLang="en-US" sz="3600" dirty="0">
                <a:solidFill>
                  <a:schemeClr val="bg1"/>
                </a:solidFill>
                <a:latin typeface="Avenir Next LT Pro" panose="020F0502020204030204" pitchFamily="34" charset="0"/>
              </a:rPr>
              <a:t>Massive Cyber Attacks of 2021… Thus Far</a:t>
            </a:r>
            <a:endParaRPr lang="en-US" altLang="en-US" dirty="0">
              <a:solidFill>
                <a:schemeClr val="bg1"/>
              </a:solidFill>
              <a:latin typeface="Avenir Next LT Pro" panose="020F0502020204030204" pitchFamily="34" charset="0"/>
            </a:endParaRPr>
          </a:p>
        </p:txBody>
      </p:sp>
      <p:sp>
        <p:nvSpPr>
          <p:cNvPr id="2" name="Slide Number Placeholder 1">
            <a:extLst>
              <a:ext uri="{FF2B5EF4-FFF2-40B4-BE49-F238E27FC236}">
                <a16:creationId xmlns:a16="http://schemas.microsoft.com/office/drawing/2014/main" id="{0D2086EB-996B-4873-81FD-0F30F35424FA}"/>
              </a:ext>
            </a:extLst>
          </p:cNvPr>
          <p:cNvSpPr>
            <a:spLocks noGrp="1"/>
          </p:cNvSpPr>
          <p:nvPr>
            <p:ph type="sldNum" sz="quarter" idx="12"/>
          </p:nvPr>
        </p:nvSpPr>
        <p:spPr/>
        <p:txBody>
          <a:bodyPr/>
          <a:lstStyle/>
          <a:p>
            <a:pPr>
              <a:defRPr/>
            </a:pPr>
            <a:fld id="{B81C822A-10E9-E34A-AF8E-EC4A927BFEC3}" type="slidenum">
              <a:rPr lang="en-US" altLang="en-US" smtClean="0"/>
              <a:pPr>
                <a:defRPr/>
              </a:pPr>
              <a:t>6</a:t>
            </a:fld>
            <a:endParaRPr lang="en-US" altLang="en-US" dirty="0"/>
          </a:p>
        </p:txBody>
      </p:sp>
      <p:sp>
        <p:nvSpPr>
          <p:cNvPr id="15" name="TextBox 14">
            <a:extLst>
              <a:ext uri="{FF2B5EF4-FFF2-40B4-BE49-F238E27FC236}">
                <a16:creationId xmlns:a16="http://schemas.microsoft.com/office/drawing/2014/main" id="{F94DF479-FFCE-4442-B11B-6492F1B86FAA}"/>
              </a:ext>
            </a:extLst>
          </p:cNvPr>
          <p:cNvSpPr txBox="1"/>
          <p:nvPr/>
        </p:nvSpPr>
        <p:spPr>
          <a:xfrm>
            <a:off x="2097559" y="3500888"/>
            <a:ext cx="3510506" cy="523220"/>
          </a:xfrm>
          <a:prstGeom prst="rect">
            <a:avLst/>
          </a:prstGeom>
          <a:noFill/>
        </p:spPr>
        <p:txBody>
          <a:bodyPr wrap="square">
            <a:spAutoFit/>
          </a:bodyPr>
          <a:lstStyle/>
          <a:p>
            <a:pPr algn="ctr" eaLnBrk="1" fontAlgn="auto" hangingPunct="1">
              <a:spcBef>
                <a:spcPts val="0"/>
              </a:spcBef>
              <a:spcAft>
                <a:spcPts val="0"/>
              </a:spcAft>
              <a:defRPr/>
            </a:pPr>
            <a:r>
              <a:rPr lang="en-US" sz="2800" dirty="0">
                <a:solidFill>
                  <a:schemeClr val="bg1"/>
                </a:solidFill>
                <a:highlight>
                  <a:srgbClr val="007BC8"/>
                </a:highlight>
                <a:latin typeface="+mn-lt"/>
              </a:rPr>
              <a:t>Florida Water System</a:t>
            </a:r>
          </a:p>
        </p:txBody>
      </p:sp>
      <p:sp>
        <p:nvSpPr>
          <p:cNvPr id="16" name="TextBox 15">
            <a:extLst>
              <a:ext uri="{FF2B5EF4-FFF2-40B4-BE49-F238E27FC236}">
                <a16:creationId xmlns:a16="http://schemas.microsoft.com/office/drawing/2014/main" id="{EC407ECE-8888-4872-8A1C-51397FCA237F}"/>
              </a:ext>
            </a:extLst>
          </p:cNvPr>
          <p:cNvSpPr txBox="1"/>
          <p:nvPr/>
        </p:nvSpPr>
        <p:spPr>
          <a:xfrm>
            <a:off x="1928190" y="2517988"/>
            <a:ext cx="3510506" cy="523220"/>
          </a:xfrm>
          <a:prstGeom prst="rect">
            <a:avLst/>
          </a:prstGeom>
          <a:noFill/>
        </p:spPr>
        <p:txBody>
          <a:bodyPr>
            <a:spAutoFit/>
          </a:bodyPr>
          <a:lstStyle/>
          <a:p>
            <a:pPr algn="ctr" eaLnBrk="1" fontAlgn="auto" hangingPunct="1">
              <a:spcBef>
                <a:spcPts val="0"/>
              </a:spcBef>
              <a:spcAft>
                <a:spcPts val="0"/>
              </a:spcAft>
              <a:defRPr/>
            </a:pPr>
            <a:r>
              <a:rPr lang="en-US" sz="2800" dirty="0">
                <a:solidFill>
                  <a:schemeClr val="bg1"/>
                </a:solidFill>
                <a:highlight>
                  <a:srgbClr val="007BC8"/>
                </a:highlight>
                <a:latin typeface="+mn-lt"/>
              </a:rPr>
              <a:t>SolarWinds</a:t>
            </a:r>
          </a:p>
        </p:txBody>
      </p:sp>
      <p:sp>
        <p:nvSpPr>
          <p:cNvPr id="17" name="TextBox 16">
            <a:extLst>
              <a:ext uri="{FF2B5EF4-FFF2-40B4-BE49-F238E27FC236}">
                <a16:creationId xmlns:a16="http://schemas.microsoft.com/office/drawing/2014/main" id="{1E8AD9EA-68A0-484D-84E9-6E35DCB37A89}"/>
              </a:ext>
            </a:extLst>
          </p:cNvPr>
          <p:cNvSpPr txBox="1"/>
          <p:nvPr/>
        </p:nvSpPr>
        <p:spPr>
          <a:xfrm>
            <a:off x="6753306" y="2549901"/>
            <a:ext cx="3122141" cy="523220"/>
          </a:xfrm>
          <a:prstGeom prst="rect">
            <a:avLst/>
          </a:prstGeom>
          <a:noFill/>
        </p:spPr>
        <p:txBody>
          <a:bodyPr>
            <a:spAutoFit/>
          </a:bodyPr>
          <a:lstStyle/>
          <a:p>
            <a:pPr algn="ctr" eaLnBrk="1" fontAlgn="auto" hangingPunct="1">
              <a:spcBef>
                <a:spcPts val="0"/>
              </a:spcBef>
              <a:spcAft>
                <a:spcPts val="0"/>
              </a:spcAft>
              <a:defRPr/>
            </a:pPr>
            <a:r>
              <a:rPr lang="en-US" sz="2800" dirty="0">
                <a:solidFill>
                  <a:schemeClr val="bg1"/>
                </a:solidFill>
                <a:highlight>
                  <a:srgbClr val="007BC8"/>
                </a:highlight>
                <a:latin typeface="+mn-lt"/>
              </a:rPr>
              <a:t>Scripps Health</a:t>
            </a:r>
          </a:p>
        </p:txBody>
      </p:sp>
      <p:sp>
        <p:nvSpPr>
          <p:cNvPr id="19" name="TextBox 18">
            <a:extLst>
              <a:ext uri="{FF2B5EF4-FFF2-40B4-BE49-F238E27FC236}">
                <a16:creationId xmlns:a16="http://schemas.microsoft.com/office/drawing/2014/main" id="{E6FA14F5-908A-4455-B1AC-4962888D1512}"/>
              </a:ext>
            </a:extLst>
          </p:cNvPr>
          <p:cNvSpPr txBox="1"/>
          <p:nvPr/>
        </p:nvSpPr>
        <p:spPr>
          <a:xfrm>
            <a:off x="6753306" y="3502205"/>
            <a:ext cx="3122141" cy="523220"/>
          </a:xfrm>
          <a:prstGeom prst="rect">
            <a:avLst/>
          </a:prstGeom>
          <a:noFill/>
        </p:spPr>
        <p:txBody>
          <a:bodyPr>
            <a:spAutoFit/>
          </a:bodyPr>
          <a:lstStyle/>
          <a:p>
            <a:pPr algn="ctr" eaLnBrk="1" fontAlgn="auto" hangingPunct="1">
              <a:spcBef>
                <a:spcPts val="0"/>
              </a:spcBef>
              <a:spcAft>
                <a:spcPts val="0"/>
              </a:spcAft>
              <a:defRPr/>
            </a:pPr>
            <a:r>
              <a:rPr lang="en-US" sz="2800" dirty="0">
                <a:solidFill>
                  <a:schemeClr val="bg1"/>
                </a:solidFill>
                <a:highlight>
                  <a:srgbClr val="007BC8"/>
                </a:highlight>
                <a:latin typeface="+mn-lt"/>
              </a:rPr>
              <a:t>Colonial Pipeline</a:t>
            </a:r>
          </a:p>
        </p:txBody>
      </p:sp>
      <p:sp>
        <p:nvSpPr>
          <p:cNvPr id="24" name="TextBox 23">
            <a:extLst>
              <a:ext uri="{FF2B5EF4-FFF2-40B4-BE49-F238E27FC236}">
                <a16:creationId xmlns:a16="http://schemas.microsoft.com/office/drawing/2014/main" id="{5456135C-A6E6-4076-9B1C-232348AAF6B6}"/>
              </a:ext>
            </a:extLst>
          </p:cNvPr>
          <p:cNvSpPr txBox="1"/>
          <p:nvPr/>
        </p:nvSpPr>
        <p:spPr>
          <a:xfrm>
            <a:off x="-17180" y="5241044"/>
            <a:ext cx="12209180" cy="109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600" b="1">
                <a:solidFill>
                  <a:schemeClr val="bg1"/>
                </a:solidFill>
                <a:latin typeface="Avenir Next LT Pro" panose="020F0502020204030204" pitchFamily="34" charset="0"/>
                <a:ea typeface="+mj-ea"/>
                <a:cs typeface="+mj-cs"/>
              </a:defRPr>
            </a:lvl1pPr>
            <a:lvl2pPr>
              <a:lnSpc>
                <a:spcPct val="90000"/>
              </a:lnSpc>
              <a:defRPr sz="4400" b="1">
                <a:solidFill>
                  <a:srgbClr val="1D2632"/>
                </a:solidFill>
                <a:latin typeface="Avenir Next LT Pro" charset="0"/>
              </a:defRPr>
            </a:lvl2pPr>
            <a:lvl3pPr>
              <a:lnSpc>
                <a:spcPct val="90000"/>
              </a:lnSpc>
              <a:defRPr sz="4400" b="1">
                <a:solidFill>
                  <a:srgbClr val="1D2632"/>
                </a:solidFill>
                <a:latin typeface="Avenir Next LT Pro" charset="0"/>
              </a:defRPr>
            </a:lvl3pPr>
            <a:lvl4pPr>
              <a:lnSpc>
                <a:spcPct val="90000"/>
              </a:lnSpc>
              <a:defRPr sz="4400" b="1">
                <a:solidFill>
                  <a:srgbClr val="1D2632"/>
                </a:solidFill>
                <a:latin typeface="Avenir Next LT Pro" charset="0"/>
              </a:defRPr>
            </a:lvl4pPr>
            <a:lvl5pPr>
              <a:lnSpc>
                <a:spcPct val="90000"/>
              </a:lnSpc>
              <a:defRPr sz="4400" b="1">
                <a:solidFill>
                  <a:srgbClr val="1D2632"/>
                </a:solidFill>
                <a:latin typeface="Avenir Next LT Pro" charset="0"/>
              </a:defRPr>
            </a:lvl5pPr>
            <a:lvl6pPr marL="457200" fontAlgn="base">
              <a:lnSpc>
                <a:spcPct val="90000"/>
              </a:lnSpc>
              <a:spcBef>
                <a:spcPct val="0"/>
              </a:spcBef>
              <a:spcAft>
                <a:spcPct val="0"/>
              </a:spcAft>
              <a:defRPr sz="4400" b="1">
                <a:solidFill>
                  <a:srgbClr val="1D2632"/>
                </a:solidFill>
                <a:latin typeface="Avenir Next LT Pro" charset="0"/>
              </a:defRPr>
            </a:lvl6pPr>
            <a:lvl7pPr marL="914400" fontAlgn="base">
              <a:lnSpc>
                <a:spcPct val="90000"/>
              </a:lnSpc>
              <a:spcBef>
                <a:spcPct val="0"/>
              </a:spcBef>
              <a:spcAft>
                <a:spcPct val="0"/>
              </a:spcAft>
              <a:defRPr sz="4400" b="1">
                <a:solidFill>
                  <a:srgbClr val="1D2632"/>
                </a:solidFill>
                <a:latin typeface="Avenir Next LT Pro" charset="0"/>
              </a:defRPr>
            </a:lvl7pPr>
            <a:lvl8pPr marL="1371600" fontAlgn="base">
              <a:lnSpc>
                <a:spcPct val="90000"/>
              </a:lnSpc>
              <a:spcBef>
                <a:spcPct val="0"/>
              </a:spcBef>
              <a:spcAft>
                <a:spcPct val="0"/>
              </a:spcAft>
              <a:defRPr sz="4400" b="1">
                <a:solidFill>
                  <a:srgbClr val="1D2632"/>
                </a:solidFill>
                <a:latin typeface="Avenir Next LT Pro" charset="0"/>
              </a:defRPr>
            </a:lvl8pPr>
            <a:lvl9pPr marL="1828800" fontAlgn="base">
              <a:lnSpc>
                <a:spcPct val="90000"/>
              </a:lnSpc>
              <a:spcBef>
                <a:spcPct val="0"/>
              </a:spcBef>
              <a:spcAft>
                <a:spcPct val="0"/>
              </a:spcAft>
              <a:defRPr sz="4400" b="1">
                <a:solidFill>
                  <a:srgbClr val="1D2632"/>
                </a:solidFill>
                <a:latin typeface="Avenir Next LT Pro" charset="0"/>
              </a:defRPr>
            </a:lvl9pPr>
          </a:lstStyle>
          <a:p>
            <a:r>
              <a:rPr lang="en-US" sz="2400" dirty="0"/>
              <a:t>WidePoint Access &amp; Identity Management: </a:t>
            </a:r>
          </a:p>
          <a:p>
            <a:r>
              <a:rPr lang="en-US" sz="2400" dirty="0"/>
              <a:t>DoD-Grade Cyber Security Solutions</a:t>
            </a:r>
          </a:p>
        </p:txBody>
      </p:sp>
      <p:sp>
        <p:nvSpPr>
          <p:cNvPr id="25" name="TextBox 24">
            <a:extLst>
              <a:ext uri="{FF2B5EF4-FFF2-40B4-BE49-F238E27FC236}">
                <a16:creationId xmlns:a16="http://schemas.microsoft.com/office/drawing/2014/main" id="{461BF537-F1AA-471B-BB3E-66B91FEED013}"/>
              </a:ext>
            </a:extLst>
          </p:cNvPr>
          <p:cNvSpPr txBox="1"/>
          <p:nvPr/>
        </p:nvSpPr>
        <p:spPr>
          <a:xfrm>
            <a:off x="0" y="4515831"/>
            <a:ext cx="12192000" cy="109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lnSpc>
                <a:spcPct val="90000"/>
              </a:lnSpc>
              <a:defRPr sz="3600" b="1">
                <a:solidFill>
                  <a:schemeClr val="bg1"/>
                </a:solidFill>
                <a:latin typeface="Avenir Next LT Pro" panose="020F0502020204030204" pitchFamily="34" charset="0"/>
                <a:ea typeface="+mj-ea"/>
                <a:cs typeface="+mj-cs"/>
              </a:defRPr>
            </a:lvl1pPr>
            <a:lvl2pPr>
              <a:lnSpc>
                <a:spcPct val="90000"/>
              </a:lnSpc>
              <a:defRPr sz="4400" b="1">
                <a:solidFill>
                  <a:srgbClr val="1D2632"/>
                </a:solidFill>
                <a:latin typeface="Avenir Next LT Pro" charset="0"/>
              </a:defRPr>
            </a:lvl2pPr>
            <a:lvl3pPr>
              <a:lnSpc>
                <a:spcPct val="90000"/>
              </a:lnSpc>
              <a:defRPr sz="4400" b="1">
                <a:solidFill>
                  <a:srgbClr val="1D2632"/>
                </a:solidFill>
                <a:latin typeface="Avenir Next LT Pro" charset="0"/>
              </a:defRPr>
            </a:lvl3pPr>
            <a:lvl4pPr>
              <a:lnSpc>
                <a:spcPct val="90000"/>
              </a:lnSpc>
              <a:defRPr sz="4400" b="1">
                <a:solidFill>
                  <a:srgbClr val="1D2632"/>
                </a:solidFill>
                <a:latin typeface="Avenir Next LT Pro" charset="0"/>
              </a:defRPr>
            </a:lvl4pPr>
            <a:lvl5pPr>
              <a:lnSpc>
                <a:spcPct val="90000"/>
              </a:lnSpc>
              <a:defRPr sz="4400" b="1">
                <a:solidFill>
                  <a:srgbClr val="1D2632"/>
                </a:solidFill>
                <a:latin typeface="Avenir Next LT Pro" charset="0"/>
              </a:defRPr>
            </a:lvl5pPr>
            <a:lvl6pPr marL="457200" fontAlgn="base">
              <a:lnSpc>
                <a:spcPct val="90000"/>
              </a:lnSpc>
              <a:spcBef>
                <a:spcPct val="0"/>
              </a:spcBef>
              <a:spcAft>
                <a:spcPct val="0"/>
              </a:spcAft>
              <a:defRPr sz="4400" b="1">
                <a:solidFill>
                  <a:srgbClr val="1D2632"/>
                </a:solidFill>
                <a:latin typeface="Avenir Next LT Pro" charset="0"/>
              </a:defRPr>
            </a:lvl6pPr>
            <a:lvl7pPr marL="914400" fontAlgn="base">
              <a:lnSpc>
                <a:spcPct val="90000"/>
              </a:lnSpc>
              <a:spcBef>
                <a:spcPct val="0"/>
              </a:spcBef>
              <a:spcAft>
                <a:spcPct val="0"/>
              </a:spcAft>
              <a:defRPr sz="4400" b="1">
                <a:solidFill>
                  <a:srgbClr val="1D2632"/>
                </a:solidFill>
                <a:latin typeface="Avenir Next LT Pro" charset="0"/>
              </a:defRPr>
            </a:lvl7pPr>
            <a:lvl8pPr marL="1371600" fontAlgn="base">
              <a:lnSpc>
                <a:spcPct val="90000"/>
              </a:lnSpc>
              <a:spcBef>
                <a:spcPct val="0"/>
              </a:spcBef>
              <a:spcAft>
                <a:spcPct val="0"/>
              </a:spcAft>
              <a:defRPr sz="4400" b="1">
                <a:solidFill>
                  <a:srgbClr val="1D2632"/>
                </a:solidFill>
                <a:latin typeface="Avenir Next LT Pro" charset="0"/>
              </a:defRPr>
            </a:lvl8pPr>
            <a:lvl9pPr marL="1828800" fontAlgn="base">
              <a:lnSpc>
                <a:spcPct val="90000"/>
              </a:lnSpc>
              <a:spcBef>
                <a:spcPct val="0"/>
              </a:spcBef>
              <a:spcAft>
                <a:spcPct val="0"/>
              </a:spcAft>
              <a:defRPr sz="4400" b="1">
                <a:solidFill>
                  <a:srgbClr val="1D2632"/>
                </a:solidFill>
                <a:latin typeface="Avenir Next LT Pro" charset="0"/>
              </a:defRPr>
            </a:lvl9pPr>
          </a:lstStyle>
          <a:p>
            <a:r>
              <a:rPr lang="en-US" sz="2400" dirty="0"/>
              <a:t>WidePoint TM2 Solutions: Prevention is the Best Defense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82B7A0D-4A41-4624-862F-569DC5F35F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931"/>
            <a:ext cx="12192000" cy="6858000"/>
          </a:xfrm>
          <a:prstGeom prst="rect">
            <a:avLst/>
          </a:prstGeom>
        </p:spPr>
      </p:pic>
      <p:sp>
        <p:nvSpPr>
          <p:cNvPr id="18" name="Rectangle 17">
            <a:extLst>
              <a:ext uri="{FF2B5EF4-FFF2-40B4-BE49-F238E27FC236}">
                <a16:creationId xmlns:a16="http://schemas.microsoft.com/office/drawing/2014/main" id="{EFC4E4F1-F763-B949-8D44-AE73ABC467D1}"/>
              </a:ext>
            </a:extLst>
          </p:cNvPr>
          <p:cNvSpPr/>
          <p:nvPr/>
        </p:nvSpPr>
        <p:spPr>
          <a:xfrm>
            <a:off x="0" y="0"/>
            <a:ext cx="12192000" cy="6858000"/>
          </a:xfrm>
          <a:prstGeom prst="rect">
            <a:avLst/>
          </a:prstGeom>
          <a:gradFill flip="none" rotWithShape="1">
            <a:gsLst>
              <a:gs pos="100000">
                <a:srgbClr val="1D2632">
                  <a:alpha val="27000"/>
                </a:srgbClr>
              </a:gs>
              <a:gs pos="0">
                <a:srgbClr val="1D2632">
                  <a:lumMod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a:extLst>
              <a:ext uri="{FF2B5EF4-FFF2-40B4-BE49-F238E27FC236}">
                <a16:creationId xmlns:a16="http://schemas.microsoft.com/office/drawing/2014/main" id="{A311083A-4B79-3944-AAE7-964CA482673F}"/>
              </a:ext>
            </a:extLst>
          </p:cNvPr>
          <p:cNvCxnSpPr>
            <a:cxnSpLocks/>
          </p:cNvCxnSpPr>
          <p:nvPr/>
        </p:nvCxnSpPr>
        <p:spPr>
          <a:xfrm>
            <a:off x="952500" y="515938"/>
            <a:ext cx="10401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D2086EB-996B-4873-81FD-0F30F35424FA}"/>
              </a:ext>
            </a:extLst>
          </p:cNvPr>
          <p:cNvSpPr>
            <a:spLocks noGrp="1"/>
          </p:cNvSpPr>
          <p:nvPr>
            <p:ph type="sldNum" sz="quarter" idx="12"/>
          </p:nvPr>
        </p:nvSpPr>
        <p:spPr/>
        <p:txBody>
          <a:bodyPr/>
          <a:lstStyle/>
          <a:p>
            <a:pPr>
              <a:defRPr/>
            </a:pPr>
            <a:fld id="{B81C822A-10E9-E34A-AF8E-EC4A927BFEC3}" type="slidenum">
              <a:rPr lang="en-US" altLang="en-US" smtClean="0"/>
              <a:pPr>
                <a:defRPr/>
              </a:pPr>
              <a:t>7</a:t>
            </a:fld>
            <a:endParaRPr lang="en-US" altLang="en-US" dirty="0"/>
          </a:p>
        </p:txBody>
      </p:sp>
      <p:sp>
        <p:nvSpPr>
          <p:cNvPr id="21" name="Title 1">
            <a:extLst>
              <a:ext uri="{FF2B5EF4-FFF2-40B4-BE49-F238E27FC236}">
                <a16:creationId xmlns:a16="http://schemas.microsoft.com/office/drawing/2014/main" id="{71511833-1C14-47E5-9586-D2B4CC55CB6F}"/>
              </a:ext>
            </a:extLst>
          </p:cNvPr>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lnSpc>
                <a:spcPct val="90000"/>
              </a:lnSpc>
              <a:defRPr sz="3600" b="1">
                <a:solidFill>
                  <a:schemeClr val="bg1"/>
                </a:solidFill>
                <a:latin typeface="Avenir Next LT Pro" panose="020F0502020204030204" pitchFamily="34" charset="0"/>
                <a:ea typeface="+mj-ea"/>
                <a:cs typeface="+mj-cs"/>
              </a:defRPr>
            </a:lvl1pPr>
            <a:lvl2pPr>
              <a:lnSpc>
                <a:spcPct val="90000"/>
              </a:lnSpc>
              <a:defRPr sz="4400" b="1">
                <a:solidFill>
                  <a:srgbClr val="1D2632"/>
                </a:solidFill>
                <a:latin typeface="Avenir Next LT Pro" charset="0"/>
              </a:defRPr>
            </a:lvl2pPr>
            <a:lvl3pPr>
              <a:lnSpc>
                <a:spcPct val="90000"/>
              </a:lnSpc>
              <a:defRPr sz="4400" b="1">
                <a:solidFill>
                  <a:srgbClr val="1D2632"/>
                </a:solidFill>
                <a:latin typeface="Avenir Next LT Pro" charset="0"/>
              </a:defRPr>
            </a:lvl3pPr>
            <a:lvl4pPr>
              <a:lnSpc>
                <a:spcPct val="90000"/>
              </a:lnSpc>
              <a:defRPr sz="4400" b="1">
                <a:solidFill>
                  <a:srgbClr val="1D2632"/>
                </a:solidFill>
                <a:latin typeface="Avenir Next LT Pro" charset="0"/>
              </a:defRPr>
            </a:lvl4pPr>
            <a:lvl5pPr>
              <a:lnSpc>
                <a:spcPct val="90000"/>
              </a:lnSpc>
              <a:defRPr sz="4400" b="1">
                <a:solidFill>
                  <a:srgbClr val="1D2632"/>
                </a:solidFill>
                <a:latin typeface="Avenir Next LT Pro" charset="0"/>
              </a:defRPr>
            </a:lvl5pPr>
            <a:lvl6pPr marL="457200" fontAlgn="base">
              <a:lnSpc>
                <a:spcPct val="90000"/>
              </a:lnSpc>
              <a:spcBef>
                <a:spcPct val="0"/>
              </a:spcBef>
              <a:spcAft>
                <a:spcPct val="0"/>
              </a:spcAft>
              <a:defRPr sz="4400" b="1">
                <a:solidFill>
                  <a:srgbClr val="1D2632"/>
                </a:solidFill>
                <a:latin typeface="Avenir Next LT Pro" charset="0"/>
              </a:defRPr>
            </a:lvl6pPr>
            <a:lvl7pPr marL="914400" fontAlgn="base">
              <a:lnSpc>
                <a:spcPct val="90000"/>
              </a:lnSpc>
              <a:spcBef>
                <a:spcPct val="0"/>
              </a:spcBef>
              <a:spcAft>
                <a:spcPct val="0"/>
              </a:spcAft>
              <a:defRPr sz="4400" b="1">
                <a:solidFill>
                  <a:srgbClr val="1D2632"/>
                </a:solidFill>
                <a:latin typeface="Avenir Next LT Pro" charset="0"/>
              </a:defRPr>
            </a:lvl7pPr>
            <a:lvl8pPr marL="1371600" fontAlgn="base">
              <a:lnSpc>
                <a:spcPct val="90000"/>
              </a:lnSpc>
              <a:spcBef>
                <a:spcPct val="0"/>
              </a:spcBef>
              <a:spcAft>
                <a:spcPct val="0"/>
              </a:spcAft>
              <a:defRPr sz="4400" b="1">
                <a:solidFill>
                  <a:srgbClr val="1D2632"/>
                </a:solidFill>
                <a:latin typeface="Avenir Next LT Pro" charset="0"/>
              </a:defRPr>
            </a:lvl8pPr>
            <a:lvl9pPr marL="1828800" fontAlgn="base">
              <a:lnSpc>
                <a:spcPct val="90000"/>
              </a:lnSpc>
              <a:spcBef>
                <a:spcPct val="0"/>
              </a:spcBef>
              <a:spcAft>
                <a:spcPct val="0"/>
              </a:spcAft>
              <a:defRPr sz="4400" b="1">
                <a:solidFill>
                  <a:srgbClr val="1D2632"/>
                </a:solidFill>
                <a:latin typeface="Avenir Next LT Pro" charset="0"/>
              </a:defRPr>
            </a:lvl9pPr>
          </a:lstStyle>
          <a:p>
            <a:pPr algn="l"/>
            <a:r>
              <a:rPr lang="en-US" altLang="en-US" dirty="0"/>
              <a:t>New Administration </a:t>
            </a:r>
            <a:r>
              <a:rPr lang="en-US" altLang="en-US" dirty="0">
                <a:sym typeface="Wingdings" panose="05000000000000000000" pitchFamily="2" charset="2"/>
              </a:rPr>
              <a:t> New Opportunities</a:t>
            </a:r>
            <a:endParaRPr lang="en-US" altLang="en-US" dirty="0"/>
          </a:p>
        </p:txBody>
      </p:sp>
      <p:sp>
        <p:nvSpPr>
          <p:cNvPr id="23" name="TextBox 22">
            <a:extLst>
              <a:ext uri="{FF2B5EF4-FFF2-40B4-BE49-F238E27FC236}">
                <a16:creationId xmlns:a16="http://schemas.microsoft.com/office/drawing/2014/main" id="{4BA39631-FAF7-4819-BBA7-D8D9F398F4C1}"/>
              </a:ext>
            </a:extLst>
          </p:cNvPr>
          <p:cNvSpPr txBox="1"/>
          <p:nvPr/>
        </p:nvSpPr>
        <p:spPr>
          <a:xfrm>
            <a:off x="1152526" y="2302801"/>
            <a:ext cx="2992460" cy="12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eaLnBrk="1" hangingPunct="1">
              <a:lnSpc>
                <a:spcPct val="90000"/>
              </a:lnSpc>
              <a:spcBef>
                <a:spcPts val="1000"/>
              </a:spcBef>
              <a:buFont typeface="Arial" panose="020B0604020202020204" pitchFamily="34" charset="0"/>
              <a:buNone/>
              <a:defRPr sz="3200" b="1">
                <a:solidFill>
                  <a:schemeClr val="bg1"/>
                </a:solidFill>
                <a:latin typeface="+mn-lt"/>
              </a:defRPr>
            </a:lvl1pPr>
            <a:lvl2pPr marL="685800" indent="-228600">
              <a:lnSpc>
                <a:spcPct val="90000"/>
              </a:lnSpc>
              <a:spcBef>
                <a:spcPts val="500"/>
              </a:spcBef>
              <a:buFont typeface="Arial" panose="020B0604020202020204" pitchFamily="34" charset="0"/>
              <a:buChar char="•"/>
              <a:defRPr sz="2400">
                <a:solidFill>
                  <a:srgbClr val="4D4D4D"/>
                </a:solidFill>
              </a:defRPr>
            </a:lvl2pPr>
            <a:lvl3pPr marL="1143000" indent="-228600">
              <a:lnSpc>
                <a:spcPct val="90000"/>
              </a:lnSpc>
              <a:spcBef>
                <a:spcPts val="500"/>
              </a:spcBef>
              <a:buFont typeface="Arial" panose="020B0604020202020204" pitchFamily="34" charset="0"/>
              <a:buChar char="•"/>
              <a:defRPr sz="2000">
                <a:solidFill>
                  <a:srgbClr val="4D4D4D"/>
                </a:solidFill>
              </a:defRPr>
            </a:lvl3pPr>
            <a:lvl4pPr marL="1600200" indent="-228600">
              <a:lnSpc>
                <a:spcPct val="90000"/>
              </a:lnSpc>
              <a:spcBef>
                <a:spcPts val="500"/>
              </a:spcBef>
              <a:buFont typeface="Arial" panose="020B0604020202020204" pitchFamily="34" charset="0"/>
              <a:buChar char="•"/>
              <a:defRPr>
                <a:solidFill>
                  <a:srgbClr val="4D4D4D"/>
                </a:solidFill>
              </a:defRPr>
            </a:lvl4pPr>
            <a:lvl5pPr marL="2057400" indent="-228600">
              <a:lnSpc>
                <a:spcPct val="90000"/>
              </a:lnSpc>
              <a:spcBef>
                <a:spcPts val="500"/>
              </a:spcBef>
              <a:buFont typeface="Arial" panose="020B0604020202020204" pitchFamily="34" charset="0"/>
              <a:buChar char="•"/>
              <a:defRPr>
                <a:solidFill>
                  <a:srgbClr val="4D4D4D"/>
                </a:solidFill>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9pPr>
          </a:lstStyle>
          <a:p>
            <a:pPr>
              <a:spcBef>
                <a:spcPts val="0"/>
              </a:spcBef>
            </a:pPr>
            <a:r>
              <a:rPr lang="en-US" sz="2600" dirty="0"/>
              <a:t>Biden </a:t>
            </a:r>
          </a:p>
          <a:p>
            <a:pPr>
              <a:spcBef>
                <a:spcPts val="0"/>
              </a:spcBef>
            </a:pPr>
            <a:r>
              <a:rPr lang="en-US" sz="2600" dirty="0"/>
              <a:t>Cyber Security</a:t>
            </a:r>
          </a:p>
          <a:p>
            <a:pPr>
              <a:spcBef>
                <a:spcPts val="0"/>
              </a:spcBef>
            </a:pPr>
            <a:r>
              <a:rPr lang="en-US" sz="2600" dirty="0"/>
              <a:t>Executive Order</a:t>
            </a:r>
          </a:p>
        </p:txBody>
      </p:sp>
      <p:sp>
        <p:nvSpPr>
          <p:cNvPr id="26" name="TextBox 25">
            <a:extLst>
              <a:ext uri="{FF2B5EF4-FFF2-40B4-BE49-F238E27FC236}">
                <a16:creationId xmlns:a16="http://schemas.microsoft.com/office/drawing/2014/main" id="{4C30B6E2-F5DE-4A1E-ADA0-1327E07778B2}"/>
              </a:ext>
            </a:extLst>
          </p:cNvPr>
          <p:cNvSpPr txBox="1"/>
          <p:nvPr/>
        </p:nvSpPr>
        <p:spPr>
          <a:xfrm>
            <a:off x="8075576" y="4835297"/>
            <a:ext cx="3510506"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eaLnBrk="1" hangingPunct="1">
              <a:lnSpc>
                <a:spcPct val="90000"/>
              </a:lnSpc>
              <a:spcBef>
                <a:spcPts val="1000"/>
              </a:spcBef>
              <a:buFont typeface="Arial" panose="020B0604020202020204" pitchFamily="34" charset="0"/>
              <a:buNone/>
              <a:defRPr sz="3200" b="1">
                <a:solidFill>
                  <a:schemeClr val="bg1"/>
                </a:solidFill>
                <a:latin typeface="+mn-lt"/>
              </a:defRPr>
            </a:lvl1pPr>
            <a:lvl2pPr marL="685800" indent="-228600">
              <a:lnSpc>
                <a:spcPct val="90000"/>
              </a:lnSpc>
              <a:spcBef>
                <a:spcPts val="500"/>
              </a:spcBef>
              <a:buFont typeface="Arial" panose="020B0604020202020204" pitchFamily="34" charset="0"/>
              <a:buChar char="•"/>
              <a:defRPr sz="2400">
                <a:solidFill>
                  <a:srgbClr val="4D4D4D"/>
                </a:solidFill>
              </a:defRPr>
            </a:lvl2pPr>
            <a:lvl3pPr marL="1143000" indent="-228600">
              <a:lnSpc>
                <a:spcPct val="90000"/>
              </a:lnSpc>
              <a:spcBef>
                <a:spcPts val="500"/>
              </a:spcBef>
              <a:buFont typeface="Arial" panose="020B0604020202020204" pitchFamily="34" charset="0"/>
              <a:buChar char="•"/>
              <a:defRPr sz="2000">
                <a:solidFill>
                  <a:srgbClr val="4D4D4D"/>
                </a:solidFill>
              </a:defRPr>
            </a:lvl3pPr>
            <a:lvl4pPr marL="1600200" indent="-228600">
              <a:lnSpc>
                <a:spcPct val="90000"/>
              </a:lnSpc>
              <a:spcBef>
                <a:spcPts val="500"/>
              </a:spcBef>
              <a:buFont typeface="Arial" panose="020B0604020202020204" pitchFamily="34" charset="0"/>
              <a:buChar char="•"/>
              <a:defRPr>
                <a:solidFill>
                  <a:srgbClr val="4D4D4D"/>
                </a:solidFill>
              </a:defRPr>
            </a:lvl4pPr>
            <a:lvl5pPr marL="2057400" indent="-228600">
              <a:lnSpc>
                <a:spcPct val="90000"/>
              </a:lnSpc>
              <a:spcBef>
                <a:spcPts val="500"/>
              </a:spcBef>
              <a:buFont typeface="Arial" panose="020B0604020202020204" pitchFamily="34" charset="0"/>
              <a:buChar char="•"/>
              <a:defRPr>
                <a:solidFill>
                  <a:srgbClr val="4D4D4D"/>
                </a:solidFill>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9pPr>
          </a:lstStyle>
          <a:p>
            <a:pPr algn="ctr">
              <a:spcBef>
                <a:spcPts val="0"/>
              </a:spcBef>
            </a:pPr>
            <a:r>
              <a:rPr lang="en-US" sz="2600" dirty="0"/>
              <a:t>DoD Mobility Streamlining Initiatives</a:t>
            </a:r>
          </a:p>
        </p:txBody>
      </p:sp>
      <p:sp>
        <p:nvSpPr>
          <p:cNvPr id="27" name="TextBox 26">
            <a:extLst>
              <a:ext uri="{FF2B5EF4-FFF2-40B4-BE49-F238E27FC236}">
                <a16:creationId xmlns:a16="http://schemas.microsoft.com/office/drawing/2014/main" id="{246C06C5-0923-41BF-8A83-7E8DB388A257}"/>
              </a:ext>
            </a:extLst>
          </p:cNvPr>
          <p:cNvSpPr txBox="1"/>
          <p:nvPr/>
        </p:nvSpPr>
        <p:spPr>
          <a:xfrm>
            <a:off x="1152526" y="4664157"/>
            <a:ext cx="4857750" cy="28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eaLnBrk="1" hangingPunct="1">
              <a:lnSpc>
                <a:spcPct val="90000"/>
              </a:lnSpc>
              <a:spcBef>
                <a:spcPts val="1000"/>
              </a:spcBef>
              <a:buFont typeface="Arial" panose="020B0604020202020204" pitchFamily="34" charset="0"/>
              <a:buNone/>
              <a:defRPr sz="3200" b="1">
                <a:solidFill>
                  <a:schemeClr val="bg1"/>
                </a:solidFill>
                <a:latin typeface="+mn-lt"/>
              </a:defRPr>
            </a:lvl1pPr>
            <a:lvl2pPr marL="685800" indent="-228600">
              <a:lnSpc>
                <a:spcPct val="90000"/>
              </a:lnSpc>
              <a:spcBef>
                <a:spcPts val="500"/>
              </a:spcBef>
              <a:buFont typeface="Arial" panose="020B0604020202020204" pitchFamily="34" charset="0"/>
              <a:buChar char="•"/>
              <a:defRPr sz="2400">
                <a:solidFill>
                  <a:srgbClr val="4D4D4D"/>
                </a:solidFill>
              </a:defRPr>
            </a:lvl2pPr>
            <a:lvl3pPr marL="1143000" indent="-228600">
              <a:lnSpc>
                <a:spcPct val="90000"/>
              </a:lnSpc>
              <a:spcBef>
                <a:spcPts val="500"/>
              </a:spcBef>
              <a:buFont typeface="Arial" panose="020B0604020202020204" pitchFamily="34" charset="0"/>
              <a:buChar char="•"/>
              <a:defRPr sz="2000">
                <a:solidFill>
                  <a:srgbClr val="4D4D4D"/>
                </a:solidFill>
              </a:defRPr>
            </a:lvl3pPr>
            <a:lvl4pPr marL="1600200" indent="-228600">
              <a:lnSpc>
                <a:spcPct val="90000"/>
              </a:lnSpc>
              <a:spcBef>
                <a:spcPts val="500"/>
              </a:spcBef>
              <a:buFont typeface="Arial" panose="020B0604020202020204" pitchFamily="34" charset="0"/>
              <a:buChar char="•"/>
              <a:defRPr>
                <a:solidFill>
                  <a:srgbClr val="4D4D4D"/>
                </a:solidFill>
              </a:defRPr>
            </a:lvl4pPr>
            <a:lvl5pPr marL="2057400" indent="-228600">
              <a:lnSpc>
                <a:spcPct val="90000"/>
              </a:lnSpc>
              <a:spcBef>
                <a:spcPts val="500"/>
              </a:spcBef>
              <a:buFont typeface="Arial" panose="020B0604020202020204" pitchFamily="34" charset="0"/>
              <a:buChar char="•"/>
              <a:defRPr>
                <a:solidFill>
                  <a:srgbClr val="4D4D4D"/>
                </a:solidFill>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9pPr>
          </a:lstStyle>
          <a:p>
            <a:pPr>
              <a:spcBef>
                <a:spcPts val="0"/>
              </a:spcBef>
            </a:pPr>
            <a:r>
              <a:rPr lang="en-US" sz="2600" dirty="0"/>
              <a:t>Federal Mobility Group Priorities:</a:t>
            </a:r>
          </a:p>
          <a:p>
            <a:pPr marL="457200" indent="-457200">
              <a:spcBef>
                <a:spcPts val="0"/>
              </a:spcBef>
              <a:buFont typeface="Arial" panose="020B0604020202020204" pitchFamily="34" charset="0"/>
              <a:buChar char="•"/>
            </a:pPr>
            <a:r>
              <a:rPr lang="en-US" sz="2600" dirty="0"/>
              <a:t>5G</a:t>
            </a:r>
          </a:p>
          <a:p>
            <a:pPr marL="457200" indent="-457200">
              <a:spcBef>
                <a:spcPts val="0"/>
              </a:spcBef>
              <a:buFont typeface="Arial" panose="020B0604020202020204" pitchFamily="34" charset="0"/>
              <a:buChar char="•"/>
            </a:pPr>
            <a:r>
              <a:rPr lang="en-US" sz="2600" dirty="0"/>
              <a:t>Mobility Security</a:t>
            </a:r>
          </a:p>
          <a:p>
            <a:pPr marL="457200" indent="-457200">
              <a:spcBef>
                <a:spcPts val="0"/>
              </a:spcBef>
              <a:buFont typeface="Arial" panose="020B0604020202020204" pitchFamily="34" charset="0"/>
              <a:buChar char="•"/>
            </a:pPr>
            <a:r>
              <a:rPr lang="en-US" sz="2600" dirty="0"/>
              <a:t>Acquisition Efficiencies </a:t>
            </a:r>
          </a:p>
        </p:txBody>
      </p:sp>
      <p:sp>
        <p:nvSpPr>
          <p:cNvPr id="28" name="TextBox 27">
            <a:extLst>
              <a:ext uri="{FF2B5EF4-FFF2-40B4-BE49-F238E27FC236}">
                <a16:creationId xmlns:a16="http://schemas.microsoft.com/office/drawing/2014/main" id="{88D11A8A-41A5-43B5-8B9A-CDE9D6A326B6}"/>
              </a:ext>
            </a:extLst>
          </p:cNvPr>
          <p:cNvSpPr txBox="1"/>
          <p:nvPr/>
        </p:nvSpPr>
        <p:spPr>
          <a:xfrm>
            <a:off x="8231659" y="2300940"/>
            <a:ext cx="351050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eaLnBrk="1" hangingPunct="1">
              <a:lnSpc>
                <a:spcPct val="90000"/>
              </a:lnSpc>
              <a:spcBef>
                <a:spcPts val="1000"/>
              </a:spcBef>
              <a:buFont typeface="Arial" panose="020B0604020202020204" pitchFamily="34" charset="0"/>
              <a:buNone/>
              <a:defRPr sz="3200" b="1">
                <a:solidFill>
                  <a:schemeClr val="bg1"/>
                </a:solidFill>
                <a:latin typeface="+mn-lt"/>
              </a:defRPr>
            </a:lvl1pPr>
            <a:lvl2pPr marL="685800" indent="-228600">
              <a:lnSpc>
                <a:spcPct val="90000"/>
              </a:lnSpc>
              <a:spcBef>
                <a:spcPts val="500"/>
              </a:spcBef>
              <a:buFont typeface="Arial" panose="020B0604020202020204" pitchFamily="34" charset="0"/>
              <a:buChar char="•"/>
              <a:defRPr sz="2400">
                <a:solidFill>
                  <a:srgbClr val="4D4D4D"/>
                </a:solidFill>
              </a:defRPr>
            </a:lvl2pPr>
            <a:lvl3pPr marL="1143000" indent="-228600">
              <a:lnSpc>
                <a:spcPct val="90000"/>
              </a:lnSpc>
              <a:spcBef>
                <a:spcPts val="500"/>
              </a:spcBef>
              <a:buFont typeface="Arial" panose="020B0604020202020204" pitchFamily="34" charset="0"/>
              <a:buChar char="•"/>
              <a:defRPr sz="2000">
                <a:solidFill>
                  <a:srgbClr val="4D4D4D"/>
                </a:solidFill>
              </a:defRPr>
            </a:lvl3pPr>
            <a:lvl4pPr marL="1600200" indent="-228600">
              <a:lnSpc>
                <a:spcPct val="90000"/>
              </a:lnSpc>
              <a:spcBef>
                <a:spcPts val="500"/>
              </a:spcBef>
              <a:buFont typeface="Arial" panose="020B0604020202020204" pitchFamily="34" charset="0"/>
              <a:buChar char="•"/>
              <a:defRPr>
                <a:solidFill>
                  <a:srgbClr val="4D4D4D"/>
                </a:solidFill>
              </a:defRPr>
            </a:lvl4pPr>
            <a:lvl5pPr marL="2057400" indent="-228600">
              <a:lnSpc>
                <a:spcPct val="90000"/>
              </a:lnSpc>
              <a:spcBef>
                <a:spcPts val="500"/>
              </a:spcBef>
              <a:buFont typeface="Arial" panose="020B0604020202020204" pitchFamily="34" charset="0"/>
              <a:buChar char="•"/>
              <a:defRPr>
                <a:solidFill>
                  <a:srgbClr val="4D4D4D"/>
                </a:solidFill>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9pPr>
          </a:lstStyle>
          <a:p>
            <a:pPr>
              <a:spcBef>
                <a:spcPts val="0"/>
              </a:spcBef>
            </a:pPr>
            <a:r>
              <a:rPr lang="en-US" sz="2600" dirty="0"/>
              <a:t>Digital Transformation</a:t>
            </a:r>
          </a:p>
        </p:txBody>
      </p:sp>
      <p:sp>
        <p:nvSpPr>
          <p:cNvPr id="29" name="TextBox 28">
            <a:extLst>
              <a:ext uri="{FF2B5EF4-FFF2-40B4-BE49-F238E27FC236}">
                <a16:creationId xmlns:a16="http://schemas.microsoft.com/office/drawing/2014/main" id="{D7405B64-33EE-466F-9AA2-1EBC6FEEA920}"/>
              </a:ext>
            </a:extLst>
          </p:cNvPr>
          <p:cNvSpPr txBox="1"/>
          <p:nvPr/>
        </p:nvSpPr>
        <p:spPr>
          <a:xfrm>
            <a:off x="8231659" y="3565579"/>
            <a:ext cx="351050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eaLnBrk="1" hangingPunct="1">
              <a:lnSpc>
                <a:spcPct val="90000"/>
              </a:lnSpc>
              <a:spcBef>
                <a:spcPts val="1000"/>
              </a:spcBef>
              <a:buFont typeface="Arial" panose="020B0604020202020204" pitchFamily="34" charset="0"/>
              <a:buNone/>
              <a:defRPr sz="3200" b="1">
                <a:solidFill>
                  <a:schemeClr val="bg1"/>
                </a:solidFill>
                <a:latin typeface="+mn-lt"/>
              </a:defRPr>
            </a:lvl1pPr>
            <a:lvl2pPr marL="685800" indent="-228600">
              <a:lnSpc>
                <a:spcPct val="90000"/>
              </a:lnSpc>
              <a:spcBef>
                <a:spcPts val="500"/>
              </a:spcBef>
              <a:buFont typeface="Arial" panose="020B0604020202020204" pitchFamily="34" charset="0"/>
              <a:buChar char="•"/>
              <a:defRPr sz="2400">
                <a:solidFill>
                  <a:srgbClr val="4D4D4D"/>
                </a:solidFill>
              </a:defRPr>
            </a:lvl2pPr>
            <a:lvl3pPr marL="1143000" indent="-228600">
              <a:lnSpc>
                <a:spcPct val="90000"/>
              </a:lnSpc>
              <a:spcBef>
                <a:spcPts val="500"/>
              </a:spcBef>
              <a:buFont typeface="Arial" panose="020B0604020202020204" pitchFamily="34" charset="0"/>
              <a:buChar char="•"/>
              <a:defRPr sz="2000">
                <a:solidFill>
                  <a:srgbClr val="4D4D4D"/>
                </a:solidFill>
              </a:defRPr>
            </a:lvl3pPr>
            <a:lvl4pPr marL="1600200" indent="-228600">
              <a:lnSpc>
                <a:spcPct val="90000"/>
              </a:lnSpc>
              <a:spcBef>
                <a:spcPts val="500"/>
              </a:spcBef>
              <a:buFont typeface="Arial" panose="020B0604020202020204" pitchFamily="34" charset="0"/>
              <a:buChar char="•"/>
              <a:defRPr>
                <a:solidFill>
                  <a:srgbClr val="4D4D4D"/>
                </a:solidFill>
              </a:defRPr>
            </a:lvl4pPr>
            <a:lvl5pPr marL="2057400" indent="-228600">
              <a:lnSpc>
                <a:spcPct val="90000"/>
              </a:lnSpc>
              <a:spcBef>
                <a:spcPts val="500"/>
              </a:spcBef>
              <a:buFont typeface="Arial" panose="020B0604020202020204" pitchFamily="34" charset="0"/>
              <a:buChar char="•"/>
              <a:defRPr>
                <a:solidFill>
                  <a:srgbClr val="4D4D4D"/>
                </a:solidFill>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defRPr>
            </a:lvl9pPr>
          </a:lstStyle>
          <a:p>
            <a:pPr>
              <a:spcBef>
                <a:spcPts val="0"/>
              </a:spcBef>
            </a:pPr>
            <a:r>
              <a:rPr lang="en-US" sz="2600" dirty="0"/>
              <a:t>Infrastructure Security </a:t>
            </a:r>
          </a:p>
        </p:txBody>
      </p:sp>
      <p:cxnSp>
        <p:nvCxnSpPr>
          <p:cNvPr id="31" name="Straight Connector 30">
            <a:extLst>
              <a:ext uri="{FF2B5EF4-FFF2-40B4-BE49-F238E27FC236}">
                <a16:creationId xmlns:a16="http://schemas.microsoft.com/office/drawing/2014/main" id="{ABE12ED8-65D3-48DF-98E0-F6110D9CC0AB}"/>
              </a:ext>
            </a:extLst>
          </p:cNvPr>
          <p:cNvCxnSpPr>
            <a:cxnSpLocks/>
          </p:cNvCxnSpPr>
          <p:nvPr/>
        </p:nvCxnSpPr>
        <p:spPr>
          <a:xfrm>
            <a:off x="1152526" y="3564571"/>
            <a:ext cx="2495801"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1DFE9C-BF3E-4B17-A801-24FA771A3601}"/>
              </a:ext>
            </a:extLst>
          </p:cNvPr>
          <p:cNvCxnSpPr>
            <a:cxnSpLocks/>
          </p:cNvCxnSpPr>
          <p:nvPr/>
        </p:nvCxnSpPr>
        <p:spPr>
          <a:xfrm>
            <a:off x="8307859" y="2813411"/>
            <a:ext cx="3045941"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5DB99B-42AA-4837-9C29-E7462D9A2247}"/>
              </a:ext>
            </a:extLst>
          </p:cNvPr>
          <p:cNvCxnSpPr>
            <a:cxnSpLocks/>
          </p:cNvCxnSpPr>
          <p:nvPr/>
        </p:nvCxnSpPr>
        <p:spPr>
          <a:xfrm>
            <a:off x="8307859" y="4101821"/>
            <a:ext cx="3045941"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CB5F54-A112-421F-A999-E0F5CD52BD6B}"/>
              </a:ext>
            </a:extLst>
          </p:cNvPr>
          <p:cNvCxnSpPr>
            <a:cxnSpLocks/>
          </p:cNvCxnSpPr>
          <p:nvPr/>
        </p:nvCxnSpPr>
        <p:spPr>
          <a:xfrm>
            <a:off x="8116032" y="5767860"/>
            <a:ext cx="3429594"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34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4D48DD8-96F2-7F41-B268-CA71933B3F28}"/>
              </a:ext>
            </a:extLst>
          </p:cNvPr>
          <p:cNvSpPr/>
          <p:nvPr/>
        </p:nvSpPr>
        <p:spPr>
          <a:xfrm>
            <a:off x="9166225" y="2203450"/>
            <a:ext cx="2438400" cy="364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Oval 25">
            <a:extLst>
              <a:ext uri="{FF2B5EF4-FFF2-40B4-BE49-F238E27FC236}">
                <a16:creationId xmlns:a16="http://schemas.microsoft.com/office/drawing/2014/main" id="{2C5D6B92-ADC6-B441-89FC-84B2DA6639D3}"/>
              </a:ext>
            </a:extLst>
          </p:cNvPr>
          <p:cNvSpPr/>
          <p:nvPr/>
        </p:nvSpPr>
        <p:spPr>
          <a:xfrm>
            <a:off x="9409113" y="2038350"/>
            <a:ext cx="328612" cy="3286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a:extLst>
              <a:ext uri="{FF2B5EF4-FFF2-40B4-BE49-F238E27FC236}">
                <a16:creationId xmlns:a16="http://schemas.microsoft.com/office/drawing/2014/main" id="{250FC2C2-DA77-AC49-9785-B9C70E5F0FC6}"/>
              </a:ext>
            </a:extLst>
          </p:cNvPr>
          <p:cNvSpPr/>
          <p:nvPr/>
        </p:nvSpPr>
        <p:spPr>
          <a:xfrm>
            <a:off x="6502401" y="2216944"/>
            <a:ext cx="2438400" cy="364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23">
            <a:extLst>
              <a:ext uri="{FF2B5EF4-FFF2-40B4-BE49-F238E27FC236}">
                <a16:creationId xmlns:a16="http://schemas.microsoft.com/office/drawing/2014/main" id="{DF85AE3C-06EF-B24C-9F0A-C255B10D40E7}"/>
              </a:ext>
            </a:extLst>
          </p:cNvPr>
          <p:cNvSpPr/>
          <p:nvPr/>
        </p:nvSpPr>
        <p:spPr>
          <a:xfrm>
            <a:off x="6727825" y="2038350"/>
            <a:ext cx="328613" cy="3286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F878106B-B7CC-064D-98AD-575176BC5AF2}"/>
              </a:ext>
            </a:extLst>
          </p:cNvPr>
          <p:cNvSpPr/>
          <p:nvPr/>
        </p:nvSpPr>
        <p:spPr>
          <a:xfrm>
            <a:off x="3344863" y="2203450"/>
            <a:ext cx="2886075" cy="364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841D23B3-A82D-4B4A-8BBE-091E235AAF3E}"/>
              </a:ext>
            </a:extLst>
          </p:cNvPr>
          <p:cNvSpPr/>
          <p:nvPr/>
        </p:nvSpPr>
        <p:spPr>
          <a:xfrm>
            <a:off x="3587750" y="2038350"/>
            <a:ext cx="328613" cy="3286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A5D301DC-D1FF-504C-BC30-B4B9060DC2CC}"/>
              </a:ext>
            </a:extLst>
          </p:cNvPr>
          <p:cNvSpPr/>
          <p:nvPr/>
        </p:nvSpPr>
        <p:spPr>
          <a:xfrm>
            <a:off x="635000" y="2203450"/>
            <a:ext cx="2438400" cy="364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32" name="Title 1">
            <a:extLst>
              <a:ext uri="{FF2B5EF4-FFF2-40B4-BE49-F238E27FC236}">
                <a16:creationId xmlns:a16="http://schemas.microsoft.com/office/drawing/2014/main" id="{ED8BE70F-5FA7-144D-A429-03921BBD19CB}"/>
              </a:ext>
            </a:extLst>
          </p:cNvPr>
          <p:cNvSpPr>
            <a:spLocks noGrp="1"/>
          </p:cNvSpPr>
          <p:nvPr>
            <p:ph type="title"/>
          </p:nvPr>
        </p:nvSpPr>
        <p:spPr/>
        <p:txBody>
          <a:bodyPr/>
          <a:lstStyle/>
          <a:p>
            <a:pPr eaLnBrk="1" hangingPunct="1"/>
            <a:r>
              <a:rPr lang="en-US" altLang="en-US" dirty="0">
                <a:latin typeface="+mn-lt"/>
              </a:rPr>
              <a:t>Why Customers Choose WidePoint</a:t>
            </a:r>
          </a:p>
        </p:txBody>
      </p:sp>
      <p:sp>
        <p:nvSpPr>
          <p:cNvPr id="4" name="Rectangle 3">
            <a:extLst>
              <a:ext uri="{FF2B5EF4-FFF2-40B4-BE49-F238E27FC236}">
                <a16:creationId xmlns:a16="http://schemas.microsoft.com/office/drawing/2014/main" id="{FA2BDC38-7415-9241-BFF0-58B5E0B4DC02}"/>
              </a:ext>
            </a:extLst>
          </p:cNvPr>
          <p:cNvSpPr/>
          <p:nvPr/>
        </p:nvSpPr>
        <p:spPr>
          <a:xfrm>
            <a:off x="793750" y="2659063"/>
            <a:ext cx="2132013" cy="3022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3600" b="1" dirty="0">
                <a:solidFill>
                  <a:schemeClr val="bg1"/>
                </a:solidFill>
              </a:rPr>
              <a:t>Trusted</a:t>
            </a:r>
          </a:p>
          <a:p>
            <a:pPr eaLnBrk="1" fontAlgn="auto" hangingPunct="1">
              <a:spcBef>
                <a:spcPts val="0"/>
              </a:spcBef>
              <a:spcAft>
                <a:spcPts val="0"/>
              </a:spcAft>
              <a:defRPr/>
            </a:pPr>
            <a:endParaRPr lang="en-US" dirty="0">
              <a:solidFill>
                <a:schemeClr val="bg1"/>
              </a:solidFill>
            </a:endParaRPr>
          </a:p>
          <a:p>
            <a:pPr eaLnBrk="1" fontAlgn="auto" hangingPunct="1">
              <a:spcBef>
                <a:spcPts val="0"/>
              </a:spcBef>
              <a:spcAft>
                <a:spcPts val="0"/>
              </a:spcAft>
              <a:defRPr/>
            </a:pPr>
            <a:r>
              <a:rPr lang="en-US" dirty="0">
                <a:solidFill>
                  <a:schemeClr val="bg1"/>
                </a:solidFill>
              </a:rPr>
              <a:t>Managing more devices for the Federal Government </a:t>
            </a:r>
          </a:p>
          <a:p>
            <a:pPr eaLnBrk="1" fontAlgn="auto" hangingPunct="1">
              <a:spcBef>
                <a:spcPts val="0"/>
              </a:spcBef>
              <a:spcAft>
                <a:spcPts val="0"/>
              </a:spcAft>
              <a:defRPr/>
            </a:pPr>
            <a:r>
              <a:rPr lang="en-US" dirty="0">
                <a:solidFill>
                  <a:schemeClr val="bg1"/>
                </a:solidFill>
              </a:rPr>
              <a:t>than any other company</a:t>
            </a:r>
            <a:endParaRPr lang="en-US" sz="1100" dirty="0">
              <a:solidFill>
                <a:schemeClr val="bg1"/>
              </a:solidFill>
            </a:endParaRPr>
          </a:p>
        </p:txBody>
      </p:sp>
      <p:sp>
        <p:nvSpPr>
          <p:cNvPr id="5" name="Rectangle 4">
            <a:extLst>
              <a:ext uri="{FF2B5EF4-FFF2-40B4-BE49-F238E27FC236}">
                <a16:creationId xmlns:a16="http://schemas.microsoft.com/office/drawing/2014/main" id="{103FCAEF-7763-914A-AA3F-67E4576430D4}"/>
              </a:ext>
            </a:extLst>
          </p:cNvPr>
          <p:cNvSpPr/>
          <p:nvPr/>
        </p:nvSpPr>
        <p:spPr>
          <a:xfrm>
            <a:off x="3528792" y="2650982"/>
            <a:ext cx="2591493" cy="303068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3600" b="1" dirty="0">
                <a:solidFill>
                  <a:schemeClr val="bg1"/>
                </a:solidFill>
              </a:rPr>
              <a:t>Compliant</a:t>
            </a:r>
            <a:endParaRPr lang="en-US" dirty="0">
              <a:solidFill>
                <a:schemeClr val="bg1"/>
              </a:solidFill>
              <a:highlight>
                <a:srgbClr val="FFFF00"/>
              </a:highlight>
            </a:endParaRPr>
          </a:p>
          <a:p>
            <a:pPr eaLnBrk="1" fontAlgn="auto" hangingPunct="1">
              <a:spcBef>
                <a:spcPts val="0"/>
              </a:spcBef>
              <a:spcAft>
                <a:spcPts val="0"/>
              </a:spcAft>
              <a:defRPr/>
            </a:pPr>
            <a:endParaRPr lang="en-US" dirty="0">
              <a:solidFill>
                <a:schemeClr val="bg1"/>
              </a:solidFill>
              <a:highlight>
                <a:srgbClr val="FFFF00"/>
              </a:highlight>
            </a:endParaRPr>
          </a:p>
          <a:p>
            <a:pPr eaLnBrk="1" fontAlgn="auto" hangingPunct="1">
              <a:spcBef>
                <a:spcPts val="0"/>
              </a:spcBef>
              <a:spcAft>
                <a:spcPts val="0"/>
              </a:spcAft>
              <a:defRPr/>
            </a:pPr>
            <a:r>
              <a:rPr lang="en-US" dirty="0">
                <a:solidFill>
                  <a:schemeClr val="bg1"/>
                </a:solidFill>
              </a:rPr>
              <a:t>Federal credentials &amp; Authorities to Operate including ECA &amp; PIV-I, FISMA Compliance, AWS GovCloud (pending), FedRAMP</a:t>
            </a:r>
          </a:p>
        </p:txBody>
      </p:sp>
      <p:sp>
        <p:nvSpPr>
          <p:cNvPr id="6" name="Rectangle 5">
            <a:extLst>
              <a:ext uri="{FF2B5EF4-FFF2-40B4-BE49-F238E27FC236}">
                <a16:creationId xmlns:a16="http://schemas.microsoft.com/office/drawing/2014/main" id="{D5769C86-850F-FC49-871D-069747121FE6}"/>
              </a:ext>
            </a:extLst>
          </p:cNvPr>
          <p:cNvSpPr/>
          <p:nvPr/>
        </p:nvSpPr>
        <p:spPr>
          <a:xfrm>
            <a:off x="6643688" y="2659063"/>
            <a:ext cx="2281237" cy="33242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3600" b="1" dirty="0">
                <a:solidFill>
                  <a:schemeClr val="bg1"/>
                </a:solidFill>
              </a:rPr>
              <a:t>Flexible</a:t>
            </a:r>
            <a:endParaRPr lang="en-US" dirty="0">
              <a:solidFill>
                <a:schemeClr val="bg1"/>
              </a:solidFill>
            </a:endParaRPr>
          </a:p>
          <a:p>
            <a:pPr eaLnBrk="1" fontAlgn="auto" hangingPunct="1">
              <a:spcBef>
                <a:spcPts val="0"/>
              </a:spcBef>
              <a:spcAft>
                <a:spcPts val="0"/>
              </a:spcAft>
              <a:defRPr/>
            </a:pPr>
            <a:endParaRPr lang="en-US" dirty="0">
              <a:solidFill>
                <a:schemeClr val="bg1"/>
              </a:solidFill>
            </a:endParaRPr>
          </a:p>
          <a:p>
            <a:pPr eaLnBrk="1" fontAlgn="auto" hangingPunct="1">
              <a:spcBef>
                <a:spcPts val="0"/>
              </a:spcBef>
              <a:spcAft>
                <a:spcPts val="0"/>
              </a:spcAft>
              <a:defRPr/>
            </a:pPr>
            <a:r>
              <a:rPr lang="en-US" dirty="0">
                <a:solidFill>
                  <a:schemeClr val="bg1"/>
                </a:solidFill>
              </a:rPr>
              <a:t>Customizable solutions that can scale quickly to meet contract demands</a:t>
            </a:r>
          </a:p>
        </p:txBody>
      </p:sp>
      <p:sp>
        <p:nvSpPr>
          <p:cNvPr id="7" name="Rectangle 6">
            <a:extLst>
              <a:ext uri="{FF2B5EF4-FFF2-40B4-BE49-F238E27FC236}">
                <a16:creationId xmlns:a16="http://schemas.microsoft.com/office/drawing/2014/main" id="{026838E6-F1AC-C04A-A060-0F3C3F68BFC6}"/>
              </a:ext>
            </a:extLst>
          </p:cNvPr>
          <p:cNvSpPr/>
          <p:nvPr/>
        </p:nvSpPr>
        <p:spPr>
          <a:xfrm>
            <a:off x="9363075" y="2659063"/>
            <a:ext cx="2241550" cy="27622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US" sz="3600" b="1" dirty="0">
                <a:solidFill>
                  <a:schemeClr val="bg1"/>
                </a:solidFill>
              </a:rPr>
              <a:t>Effective</a:t>
            </a:r>
            <a:endParaRPr lang="en-US" dirty="0">
              <a:solidFill>
                <a:schemeClr val="bg1"/>
              </a:solidFill>
            </a:endParaRPr>
          </a:p>
          <a:p>
            <a:pPr eaLnBrk="1" fontAlgn="auto" hangingPunct="1">
              <a:spcBef>
                <a:spcPts val="0"/>
              </a:spcBef>
              <a:spcAft>
                <a:spcPts val="0"/>
              </a:spcAft>
              <a:defRPr/>
            </a:pPr>
            <a:endParaRPr lang="en-US" dirty="0">
              <a:solidFill>
                <a:schemeClr val="bg1"/>
              </a:solidFill>
            </a:endParaRPr>
          </a:p>
          <a:p>
            <a:pPr eaLnBrk="1" fontAlgn="auto" hangingPunct="1">
              <a:spcBef>
                <a:spcPts val="0"/>
              </a:spcBef>
              <a:spcAft>
                <a:spcPts val="0"/>
              </a:spcAft>
              <a:defRPr/>
            </a:pPr>
            <a:r>
              <a:rPr lang="en-US" dirty="0">
                <a:solidFill>
                  <a:schemeClr val="bg1"/>
                </a:solidFill>
              </a:rPr>
              <a:t>Up to 35% in savings for clients, leading customer service, 24-hour help desk, high switching costs</a:t>
            </a:r>
          </a:p>
        </p:txBody>
      </p:sp>
      <p:sp>
        <p:nvSpPr>
          <p:cNvPr id="18" name="Oval 17">
            <a:extLst>
              <a:ext uri="{FF2B5EF4-FFF2-40B4-BE49-F238E27FC236}">
                <a16:creationId xmlns:a16="http://schemas.microsoft.com/office/drawing/2014/main" id="{DC58D662-F503-9647-9F93-1D119D6B0063}"/>
              </a:ext>
            </a:extLst>
          </p:cNvPr>
          <p:cNvSpPr/>
          <p:nvPr/>
        </p:nvSpPr>
        <p:spPr>
          <a:xfrm>
            <a:off x="877888" y="2038350"/>
            <a:ext cx="327025" cy="3286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Slide Number Placeholder 1">
            <a:extLst>
              <a:ext uri="{FF2B5EF4-FFF2-40B4-BE49-F238E27FC236}">
                <a16:creationId xmlns:a16="http://schemas.microsoft.com/office/drawing/2014/main" id="{713D63A4-A9C2-41F9-9F55-40EB6C8A5DEF}"/>
              </a:ext>
            </a:extLst>
          </p:cNvPr>
          <p:cNvSpPr>
            <a:spLocks noGrp="1"/>
          </p:cNvSpPr>
          <p:nvPr>
            <p:ph type="sldNum" sz="quarter" idx="12"/>
          </p:nvPr>
        </p:nvSpPr>
        <p:spPr/>
        <p:txBody>
          <a:bodyPr/>
          <a:lstStyle/>
          <a:p>
            <a:pPr>
              <a:defRPr/>
            </a:pPr>
            <a:fld id="{B81C822A-10E9-E34A-AF8E-EC4A927BFEC3}"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C7D0FD-782F-B743-B094-BDC48D3EF29B}"/>
              </a:ext>
            </a:extLst>
          </p:cNvPr>
          <p:cNvSpPr/>
          <p:nvPr/>
        </p:nvSpPr>
        <p:spPr>
          <a:xfrm>
            <a:off x="673100" y="3797301"/>
            <a:ext cx="4308475" cy="94615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695394EB-E734-C846-98F6-07C397B91E9C}"/>
              </a:ext>
            </a:extLst>
          </p:cNvPr>
          <p:cNvSpPr/>
          <p:nvPr/>
        </p:nvSpPr>
        <p:spPr>
          <a:xfrm>
            <a:off x="673100" y="2033588"/>
            <a:ext cx="4308475" cy="94615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00" dirty="0"/>
          </a:p>
        </p:txBody>
      </p:sp>
      <p:sp>
        <p:nvSpPr>
          <p:cNvPr id="28675" name="Title 1">
            <a:extLst>
              <a:ext uri="{FF2B5EF4-FFF2-40B4-BE49-F238E27FC236}">
                <a16:creationId xmlns:a16="http://schemas.microsoft.com/office/drawing/2014/main" id="{5C40204E-A116-0A4D-8B9F-696DD0E4FA9A}"/>
              </a:ext>
            </a:extLst>
          </p:cNvPr>
          <p:cNvSpPr>
            <a:spLocks noGrp="1"/>
          </p:cNvSpPr>
          <p:nvPr>
            <p:ph type="title"/>
          </p:nvPr>
        </p:nvSpPr>
        <p:spPr/>
        <p:txBody>
          <a:bodyPr/>
          <a:lstStyle/>
          <a:p>
            <a:pPr eaLnBrk="1" hangingPunct="1"/>
            <a:r>
              <a:rPr lang="en-US" altLang="en-US" dirty="0">
                <a:latin typeface="+mn-lt"/>
              </a:rPr>
              <a:t>Long-Term, Expanding Contracts</a:t>
            </a:r>
          </a:p>
        </p:txBody>
      </p:sp>
      <p:pic>
        <p:nvPicPr>
          <p:cNvPr id="28676" name="Picture 2" descr="Centers for Disease Control and Prevention - Wikipedia">
            <a:extLst>
              <a:ext uri="{FF2B5EF4-FFF2-40B4-BE49-F238E27FC236}">
                <a16:creationId xmlns:a16="http://schemas.microsoft.com/office/drawing/2014/main" id="{3F5236FE-72DD-8D44-9ABE-334800AF011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913" y="2033588"/>
            <a:ext cx="10636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U.S. Customs and Border Protection - Wikipedia">
            <a:extLst>
              <a:ext uri="{FF2B5EF4-FFF2-40B4-BE49-F238E27FC236}">
                <a16:creationId xmlns:a16="http://schemas.microsoft.com/office/drawing/2014/main" id="{9CFBBD7F-8536-B640-9DC4-6C54B2257C3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0538" y="3127375"/>
            <a:ext cx="7223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United States Coast Guard - Wikipedia">
            <a:extLst>
              <a:ext uri="{FF2B5EF4-FFF2-40B4-BE49-F238E27FC236}">
                <a16:creationId xmlns:a16="http://schemas.microsoft.com/office/drawing/2014/main" id="{FFE25B34-22A8-E341-A015-D68E19FF10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5613" y="4265613"/>
            <a:ext cx="78263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D8CF451-4CDC-2341-90AA-1FC06B69866C}"/>
              </a:ext>
            </a:extLst>
          </p:cNvPr>
          <p:cNvSpPr/>
          <p:nvPr/>
        </p:nvSpPr>
        <p:spPr>
          <a:xfrm>
            <a:off x="6970713" y="2033588"/>
            <a:ext cx="4308475" cy="4308475"/>
          </a:xfrm>
          <a:prstGeom prst="rect">
            <a:avLst/>
          </a:prstGeom>
          <a:solidFill>
            <a:srgbClr val="1D26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Content Placeholder 2">
            <a:extLst>
              <a:ext uri="{FF2B5EF4-FFF2-40B4-BE49-F238E27FC236}">
                <a16:creationId xmlns:a16="http://schemas.microsoft.com/office/drawing/2014/main" id="{B3F453DE-97A4-814D-B749-FF3A5D8EB68C}"/>
              </a:ext>
            </a:extLst>
          </p:cNvPr>
          <p:cNvSpPr txBox="1">
            <a:spLocks/>
          </p:cNvSpPr>
          <p:nvPr/>
        </p:nvSpPr>
        <p:spPr>
          <a:xfrm>
            <a:off x="7273925" y="2908300"/>
            <a:ext cx="3840163" cy="3227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b="1" dirty="0">
                <a:solidFill>
                  <a:schemeClr val="bg2"/>
                </a:solidFill>
              </a:rPr>
              <a:t>U.S. DEPARTMENT OF HOMELAND SECURITY</a:t>
            </a:r>
          </a:p>
          <a:p>
            <a:pPr fontAlgn="auto">
              <a:spcAft>
                <a:spcPts val="0"/>
              </a:spcAft>
              <a:defRPr/>
            </a:pPr>
            <a:r>
              <a:rPr lang="en-US" sz="2000" dirty="0">
                <a:solidFill>
                  <a:schemeClr val="bg2"/>
                </a:solidFill>
              </a:rPr>
              <a:t>Saved DHS $265M since 2012</a:t>
            </a:r>
          </a:p>
          <a:p>
            <a:pPr fontAlgn="auto">
              <a:spcAft>
                <a:spcPts val="0"/>
              </a:spcAft>
              <a:defRPr/>
            </a:pPr>
            <a:r>
              <a:rPr lang="en-US" sz="2000" dirty="0">
                <a:solidFill>
                  <a:schemeClr val="bg2"/>
                </a:solidFill>
              </a:rPr>
              <a:t>Nov. 25, 2020: Won the CWMS Contract Re-compete     (CWMS 2.0)</a:t>
            </a:r>
          </a:p>
          <a:p>
            <a:pPr fontAlgn="auto">
              <a:spcAft>
                <a:spcPts val="0"/>
              </a:spcAft>
              <a:defRPr/>
            </a:pPr>
            <a:r>
              <a:rPr lang="en-US" sz="2000" dirty="0">
                <a:solidFill>
                  <a:schemeClr val="bg2"/>
                </a:solidFill>
              </a:rPr>
              <a:t>12-month base with options extending through 2025</a:t>
            </a:r>
          </a:p>
          <a:p>
            <a:pPr fontAlgn="auto">
              <a:spcAft>
                <a:spcPts val="0"/>
              </a:spcAft>
              <a:defRPr/>
            </a:pPr>
            <a:r>
              <a:rPr lang="en-US" sz="2000" dirty="0">
                <a:solidFill>
                  <a:schemeClr val="bg2"/>
                </a:solidFill>
              </a:rPr>
              <a:t>Potential to add up to </a:t>
            </a:r>
            <a:r>
              <a:rPr lang="en-US" sz="2000" b="1" dirty="0">
                <a:solidFill>
                  <a:schemeClr val="bg2"/>
                </a:solidFill>
              </a:rPr>
              <a:t>$500M </a:t>
            </a:r>
            <a:r>
              <a:rPr lang="en-US" sz="2000" dirty="0">
                <a:solidFill>
                  <a:schemeClr val="bg2"/>
                </a:solidFill>
              </a:rPr>
              <a:t>in revenue</a:t>
            </a:r>
          </a:p>
        </p:txBody>
      </p:sp>
      <p:pic>
        <p:nvPicPr>
          <p:cNvPr id="28681" name="Picture 9">
            <a:extLst>
              <a:ext uri="{FF2B5EF4-FFF2-40B4-BE49-F238E27FC236}">
                <a16:creationId xmlns:a16="http://schemas.microsoft.com/office/drawing/2014/main" id="{1EAE40DE-B2D8-3B4B-B0EB-D972193AEA5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40750" y="1557338"/>
            <a:ext cx="1168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a:extLst>
              <a:ext uri="{FF2B5EF4-FFF2-40B4-BE49-F238E27FC236}">
                <a16:creationId xmlns:a16="http://schemas.microsoft.com/office/drawing/2014/main" id="{EF94CD28-2EB4-7A40-9BEE-4AF38EFCBE0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92750" y="5462588"/>
            <a:ext cx="9318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9D94A0B0-1C56-AA46-AA9C-E1748876EEB2}"/>
              </a:ext>
            </a:extLst>
          </p:cNvPr>
          <p:cNvSpPr/>
          <p:nvPr/>
        </p:nvSpPr>
        <p:spPr>
          <a:xfrm>
            <a:off x="673100" y="2038350"/>
            <a:ext cx="4308475" cy="4308475"/>
          </a:xfrm>
          <a:prstGeom prst="rect">
            <a:avLst/>
          </a:prstGeom>
          <a:noFill/>
          <a:ln w="25400">
            <a:solidFill>
              <a:srgbClr val="013650"/>
            </a:solidFill>
          </a:ln>
          <a:effectLst>
            <a:outerShdw blurRad="685800" dist="88900" dir="2700000" sx="82000" sy="8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Rectangle 1">
            <a:extLst>
              <a:ext uri="{FF2B5EF4-FFF2-40B4-BE49-F238E27FC236}">
                <a16:creationId xmlns:a16="http://schemas.microsoft.com/office/drawing/2014/main" id="{D66405C6-3FB8-6240-8418-B0961376C7CF}"/>
              </a:ext>
            </a:extLst>
          </p:cNvPr>
          <p:cNvSpPr/>
          <p:nvPr/>
        </p:nvSpPr>
        <p:spPr>
          <a:xfrm>
            <a:off x="963613" y="2155825"/>
            <a:ext cx="3513137" cy="707886"/>
          </a:xfrm>
          <a:prstGeom prst="rect">
            <a:avLst/>
          </a:prstGeom>
        </p:spPr>
        <p:txBody>
          <a:bodyPr>
            <a:spAutoFit/>
          </a:bodyPr>
          <a:lstStyle/>
          <a:p>
            <a:pPr algn="ctr" eaLnBrk="1" fontAlgn="auto" hangingPunct="1">
              <a:spcAft>
                <a:spcPts val="2100"/>
              </a:spcAft>
              <a:buFont typeface="Arial" panose="020B0604020202020204" pitchFamily="34" charset="0"/>
              <a:buNone/>
              <a:defRPr/>
            </a:pPr>
            <a:r>
              <a:rPr lang="en-US" sz="2000" b="1" dirty="0">
                <a:solidFill>
                  <a:schemeClr val="accent6"/>
                </a:solidFill>
                <a:latin typeface="+mn-lt"/>
              </a:rPr>
              <a:t>#1 </a:t>
            </a:r>
            <a:r>
              <a:rPr lang="en-US" sz="2000" dirty="0">
                <a:solidFill>
                  <a:schemeClr val="accent6"/>
                </a:solidFill>
                <a:latin typeface="+mn-lt"/>
              </a:rPr>
              <a:t>trusted provider by      federal government</a:t>
            </a:r>
          </a:p>
        </p:txBody>
      </p:sp>
      <p:sp>
        <p:nvSpPr>
          <p:cNvPr id="4" name="Rectangle 3">
            <a:extLst>
              <a:ext uri="{FF2B5EF4-FFF2-40B4-BE49-F238E27FC236}">
                <a16:creationId xmlns:a16="http://schemas.microsoft.com/office/drawing/2014/main" id="{028E46E1-75A2-1F4B-8C25-7F48F3B7136C}"/>
              </a:ext>
            </a:extLst>
          </p:cNvPr>
          <p:cNvSpPr/>
          <p:nvPr/>
        </p:nvSpPr>
        <p:spPr>
          <a:xfrm>
            <a:off x="838200" y="3138548"/>
            <a:ext cx="3856463" cy="400110"/>
          </a:xfrm>
          <a:prstGeom prst="rect">
            <a:avLst/>
          </a:prstGeom>
        </p:spPr>
        <p:txBody>
          <a:bodyPr wrap="square">
            <a:spAutoFit/>
          </a:bodyPr>
          <a:lstStyle/>
          <a:p>
            <a:pPr algn="ctr" eaLnBrk="1" fontAlgn="auto" hangingPunct="1">
              <a:spcAft>
                <a:spcPts val="2100"/>
              </a:spcAft>
              <a:buFont typeface="Arial" panose="020B0604020202020204" pitchFamily="34" charset="0"/>
              <a:buNone/>
              <a:defRPr/>
            </a:pPr>
            <a:r>
              <a:rPr lang="en-US" sz="2000" b="1" dirty="0">
                <a:solidFill>
                  <a:schemeClr val="accent6"/>
                </a:solidFill>
                <a:latin typeface="+mn-lt"/>
              </a:rPr>
              <a:t>5-year</a:t>
            </a:r>
            <a:r>
              <a:rPr lang="en-US" sz="2000" dirty="0">
                <a:solidFill>
                  <a:schemeClr val="accent6"/>
                </a:solidFill>
                <a:latin typeface="+mn-lt"/>
              </a:rPr>
              <a:t> average contract length </a:t>
            </a:r>
          </a:p>
        </p:txBody>
      </p:sp>
      <p:sp>
        <p:nvSpPr>
          <p:cNvPr id="5" name="Rectangle 4">
            <a:extLst>
              <a:ext uri="{FF2B5EF4-FFF2-40B4-BE49-F238E27FC236}">
                <a16:creationId xmlns:a16="http://schemas.microsoft.com/office/drawing/2014/main" id="{D0704E7C-79D3-0B45-98BA-08E1FD865361}"/>
              </a:ext>
            </a:extLst>
          </p:cNvPr>
          <p:cNvSpPr/>
          <p:nvPr/>
        </p:nvSpPr>
        <p:spPr>
          <a:xfrm>
            <a:off x="673100" y="3945067"/>
            <a:ext cx="4308475" cy="707886"/>
          </a:xfrm>
          <a:prstGeom prst="rect">
            <a:avLst/>
          </a:prstGeom>
        </p:spPr>
        <p:txBody>
          <a:bodyPr wrap="square">
            <a:spAutoFit/>
          </a:bodyPr>
          <a:lstStyle/>
          <a:p>
            <a:pPr algn="ctr" eaLnBrk="1" fontAlgn="auto" hangingPunct="1">
              <a:spcAft>
                <a:spcPts val="0"/>
              </a:spcAft>
              <a:buFont typeface="Arial" panose="020B0604020202020204" pitchFamily="34" charset="0"/>
              <a:buNone/>
              <a:defRPr/>
            </a:pPr>
            <a:r>
              <a:rPr lang="en-US" sz="2000" b="1" dirty="0">
                <a:solidFill>
                  <a:schemeClr val="accent6"/>
                </a:solidFill>
                <a:latin typeface="+mn-lt"/>
              </a:rPr>
              <a:t>95% </a:t>
            </a:r>
            <a:r>
              <a:rPr lang="en-US" sz="2000" dirty="0">
                <a:solidFill>
                  <a:schemeClr val="accent6"/>
                </a:solidFill>
                <a:latin typeface="+mn-lt"/>
              </a:rPr>
              <a:t>recurring managed </a:t>
            </a:r>
          </a:p>
          <a:p>
            <a:pPr algn="ctr" eaLnBrk="1" fontAlgn="auto" hangingPunct="1">
              <a:spcAft>
                <a:spcPts val="0"/>
              </a:spcAft>
              <a:buFont typeface="Arial" panose="020B0604020202020204" pitchFamily="34" charset="0"/>
              <a:buNone/>
              <a:defRPr/>
            </a:pPr>
            <a:r>
              <a:rPr lang="en-US" sz="2000" dirty="0">
                <a:solidFill>
                  <a:schemeClr val="accent6"/>
                </a:solidFill>
                <a:latin typeface="+mn-lt"/>
              </a:rPr>
              <a:t>services revenue</a:t>
            </a:r>
          </a:p>
        </p:txBody>
      </p:sp>
      <p:sp>
        <p:nvSpPr>
          <p:cNvPr id="6" name="Rectangle 5">
            <a:extLst>
              <a:ext uri="{FF2B5EF4-FFF2-40B4-BE49-F238E27FC236}">
                <a16:creationId xmlns:a16="http://schemas.microsoft.com/office/drawing/2014/main" id="{53C3541D-9071-7749-9613-C5203FC36EF8}"/>
              </a:ext>
            </a:extLst>
          </p:cNvPr>
          <p:cNvSpPr/>
          <p:nvPr/>
        </p:nvSpPr>
        <p:spPr>
          <a:xfrm>
            <a:off x="1042987" y="5002094"/>
            <a:ext cx="3735387" cy="1015663"/>
          </a:xfrm>
          <a:prstGeom prst="rect">
            <a:avLst/>
          </a:prstGeom>
        </p:spPr>
        <p:txBody>
          <a:bodyPr>
            <a:spAutoFit/>
          </a:bodyPr>
          <a:lstStyle/>
          <a:p>
            <a:pPr algn="ctr" eaLnBrk="1" fontAlgn="auto" hangingPunct="1">
              <a:spcAft>
                <a:spcPts val="0"/>
              </a:spcAft>
              <a:buFont typeface="Arial" panose="020B0604020202020204" pitchFamily="34" charset="0"/>
              <a:buNone/>
              <a:defRPr/>
            </a:pPr>
            <a:r>
              <a:rPr lang="en-US" sz="2000" dirty="0">
                <a:solidFill>
                  <a:schemeClr val="accent6"/>
                </a:solidFill>
                <a:latin typeface="+mn-lt"/>
              </a:rPr>
              <a:t>Q1 2021: first task orders under DHS CWMS 2.0 contract awarded; </a:t>
            </a:r>
          </a:p>
          <a:p>
            <a:pPr algn="ctr" eaLnBrk="1" fontAlgn="auto" hangingPunct="1">
              <a:spcAft>
                <a:spcPts val="0"/>
              </a:spcAft>
              <a:buFont typeface="Arial" panose="020B0604020202020204" pitchFamily="34" charset="0"/>
              <a:buNone/>
              <a:defRPr/>
            </a:pPr>
            <a:r>
              <a:rPr lang="en-US" sz="2000" dirty="0">
                <a:solidFill>
                  <a:schemeClr val="accent6"/>
                </a:solidFill>
                <a:latin typeface="+mn-lt"/>
              </a:rPr>
              <a:t>worth </a:t>
            </a:r>
            <a:r>
              <a:rPr lang="en-US" sz="2000" b="1" dirty="0">
                <a:solidFill>
                  <a:schemeClr val="accent6"/>
                </a:solidFill>
                <a:latin typeface="+mn-lt"/>
              </a:rPr>
              <a:t>+$86M</a:t>
            </a:r>
          </a:p>
        </p:txBody>
      </p:sp>
      <p:sp>
        <p:nvSpPr>
          <p:cNvPr id="3" name="Slide Number Placeholder 2">
            <a:extLst>
              <a:ext uri="{FF2B5EF4-FFF2-40B4-BE49-F238E27FC236}">
                <a16:creationId xmlns:a16="http://schemas.microsoft.com/office/drawing/2014/main" id="{D9AB13B9-DE59-4C75-997A-C108C9321BA5}"/>
              </a:ext>
            </a:extLst>
          </p:cNvPr>
          <p:cNvSpPr>
            <a:spLocks noGrp="1"/>
          </p:cNvSpPr>
          <p:nvPr>
            <p:ph type="sldNum" sz="quarter" idx="12"/>
          </p:nvPr>
        </p:nvSpPr>
        <p:spPr/>
        <p:txBody>
          <a:bodyPr/>
          <a:lstStyle/>
          <a:p>
            <a:pPr>
              <a:defRPr/>
            </a:pPr>
            <a:fld id="{B81C822A-10E9-E34A-AF8E-EC4A927BFEC3}" type="slidenum">
              <a:rPr lang="en-US" altLang="en-US" smtClean="0"/>
              <a:pPr>
                <a:defRPr/>
              </a:pPr>
              <a:t>9</a:t>
            </a:fld>
            <a:endParaRPr lang="en-US"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DER" val="3"/>
  <p:tag name="MULTI-LINE" val="false"/>
  <p:tag name="TEXT" val="Slide Title &amp;2:"/>
  <p:tag name="FILL" val="true"/>
  <p:tag name="OPTIONAL" val="false"/>
  <p:tag name="NAME" val="Title2"/>
  <p:tag name="HEIGHT" val="1"/>
  <p:tag name="INDENTED" val="false"/>
  <p:tag name="CAPTION HEIGHT" val="1"/>
</p:tagLst>
</file>

<file path=ppt/theme/theme1.xml><?xml version="1.0" encoding="utf-8"?>
<a:theme xmlns:a="http://schemas.openxmlformats.org/drawingml/2006/main" name="Office Theme">
  <a:themeElements>
    <a:clrScheme name="WYY 2">
      <a:dk1>
        <a:srgbClr val="1E2630"/>
      </a:dk1>
      <a:lt1>
        <a:srgbClr val="FFFFFF"/>
      </a:lt1>
      <a:dk2>
        <a:srgbClr val="112E50"/>
      </a:dk2>
      <a:lt2>
        <a:srgbClr val="F8F8F8"/>
      </a:lt2>
      <a:accent1>
        <a:srgbClr val="112E50"/>
      </a:accent1>
      <a:accent2>
        <a:srgbClr val="207CC3"/>
      </a:accent2>
      <a:accent3>
        <a:srgbClr val="9D2630"/>
      </a:accent3>
      <a:accent4>
        <a:srgbClr val="EFEFEF"/>
      </a:accent4>
      <a:accent5>
        <a:srgbClr val="D5D5D5"/>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13706</TotalTime>
  <Words>1980</Words>
  <Application>Microsoft Office PowerPoint</Application>
  <PresentationFormat>Widescreen</PresentationFormat>
  <Paragraphs>363</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Light</vt:lpstr>
      <vt:lpstr>Avenir Next</vt:lpstr>
      <vt:lpstr>Avenir Next LT Pro</vt:lpstr>
      <vt:lpstr>Arial</vt:lpstr>
      <vt:lpstr>Avenir Next Medium</vt:lpstr>
      <vt:lpstr>Calibri</vt:lpstr>
      <vt:lpstr>Office Theme</vt:lpstr>
      <vt:lpstr>Setting the Standard for Managing &amp; Securing  the Remote Workforce</vt:lpstr>
      <vt:lpstr>Safe Harbor Statement</vt:lpstr>
      <vt:lpstr>WidePoint – Stable, Predictable &amp; Growing</vt:lpstr>
      <vt:lpstr>Trusted Mobility Management</vt:lpstr>
      <vt:lpstr>A Proprietary Technology Platform to:</vt:lpstr>
      <vt:lpstr>Massive Cyber Attacks of 2021… Thus Far</vt:lpstr>
      <vt:lpstr>PowerPoint Presentation</vt:lpstr>
      <vt:lpstr>Why Customers Choose WidePoint</vt:lpstr>
      <vt:lpstr>Long-Term, Expanding Contracts</vt:lpstr>
      <vt:lpstr>Trusted by 100+ Global Enterprises</vt:lpstr>
      <vt:lpstr>Customizable Solutions Driving New Opportunities</vt:lpstr>
      <vt:lpstr>Our Market</vt:lpstr>
      <vt:lpstr>The Mobile Workforce is Expanding</vt:lpstr>
      <vt:lpstr>Growth Strategies</vt:lpstr>
      <vt:lpstr>Expanding with Systems Integrators</vt:lpstr>
      <vt:lpstr>History of Expansion &amp; Growth</vt:lpstr>
      <vt:lpstr>Financial Highlights</vt:lpstr>
      <vt:lpstr>Financial Performance</vt:lpstr>
      <vt:lpstr>Key Investment Highlights</vt:lpstr>
      <vt:lpstr>Thank You!  </vt:lpstr>
      <vt:lpstr>PowerPoint Presentation</vt:lpstr>
      <vt:lpstr>Leadership Team</vt:lpstr>
      <vt:lpstr>Managed Services Performance</vt:lpstr>
      <vt:lpstr>Financial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Malloy</dc:creator>
  <cp:lastModifiedBy>Charlie Schumacher</cp:lastModifiedBy>
  <cp:revision>385</cp:revision>
  <dcterms:created xsi:type="dcterms:W3CDTF">2020-06-17T19:09:23Z</dcterms:created>
  <dcterms:modified xsi:type="dcterms:W3CDTF">2021-05-17T19:54:17Z</dcterms:modified>
</cp:coreProperties>
</file>